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5" r:id="rId3"/>
    <p:sldId id="266" r:id="rId4"/>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07C2C-E3E2-7C4D-B032-F58E798D08CC}" v="120" dt="2024-08-12T13:18:26.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5"/>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932B8-AA4F-4026-8A8B-CDA3A141CA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85FB1B6-FFF1-42A5-941B-17A9010413D8}">
      <dgm:prSet/>
      <dgm:spPr/>
      <dgm:t>
        <a:bodyPr/>
        <a:lstStyle/>
        <a:p>
          <a:r>
            <a:rPr lang="en-US" b="1"/>
            <a:t>It has the trained expert man power. </a:t>
          </a:r>
          <a:endParaRPr lang="en-US"/>
        </a:p>
      </dgm:t>
    </dgm:pt>
    <dgm:pt modelId="{0A10BAE1-6569-4BD6-AED8-39DDA27894CC}" type="parTrans" cxnId="{BE8B762E-779A-4925-9796-21C80F64BCBC}">
      <dgm:prSet/>
      <dgm:spPr/>
      <dgm:t>
        <a:bodyPr/>
        <a:lstStyle/>
        <a:p>
          <a:endParaRPr lang="en-US"/>
        </a:p>
      </dgm:t>
    </dgm:pt>
    <dgm:pt modelId="{8A126DD2-10BE-451D-ABAD-D2AF0C2BF6EC}" type="sibTrans" cxnId="{BE8B762E-779A-4925-9796-21C80F64BCBC}">
      <dgm:prSet/>
      <dgm:spPr/>
      <dgm:t>
        <a:bodyPr/>
        <a:lstStyle/>
        <a:p>
          <a:endParaRPr lang="en-US"/>
        </a:p>
      </dgm:t>
    </dgm:pt>
    <dgm:pt modelId="{7614A502-AD56-4D8D-820F-A1EDA8564570}">
      <dgm:prSet/>
      <dgm:spPr/>
      <dgm:t>
        <a:bodyPr/>
        <a:lstStyle/>
        <a:p>
          <a:r>
            <a:rPr lang="en-US" b="1"/>
            <a:t>It has the necessary Equipments to diagnose and treat the ROP.</a:t>
          </a:r>
          <a:endParaRPr lang="en-US"/>
        </a:p>
      </dgm:t>
    </dgm:pt>
    <dgm:pt modelId="{714F1CD9-BEFC-4B6B-AFB4-A3233A073699}" type="parTrans" cxnId="{EEC595C4-CA52-4F93-B008-AC835A620757}">
      <dgm:prSet/>
      <dgm:spPr/>
      <dgm:t>
        <a:bodyPr/>
        <a:lstStyle/>
        <a:p>
          <a:endParaRPr lang="en-US"/>
        </a:p>
      </dgm:t>
    </dgm:pt>
    <dgm:pt modelId="{FC025960-4609-4208-B387-945347398E7E}" type="sibTrans" cxnId="{EEC595C4-CA52-4F93-B008-AC835A620757}">
      <dgm:prSet/>
      <dgm:spPr/>
      <dgm:t>
        <a:bodyPr/>
        <a:lstStyle/>
        <a:p>
          <a:endParaRPr lang="en-US"/>
        </a:p>
      </dgm:t>
    </dgm:pt>
    <dgm:pt modelId="{27834782-F887-4061-8E6E-2D4B274AB75D}">
      <dgm:prSet/>
      <dgm:spPr/>
      <dgm:t>
        <a:bodyPr/>
        <a:lstStyle/>
        <a:p>
          <a:r>
            <a:rPr lang="en-US" b="1"/>
            <a:t>The Widefield Imaging with Mobile Fundus Camera in Community settings with a limited trained workforce and vast geographical are more suitable for addressing ROP in community</a:t>
          </a:r>
          <a:endParaRPr lang="en-US"/>
        </a:p>
      </dgm:t>
    </dgm:pt>
    <dgm:pt modelId="{3EB513B4-A08C-4483-A138-AB15CA6DB76D}" type="parTrans" cxnId="{381B6701-28C8-42C7-B6E1-2DE6563DA018}">
      <dgm:prSet/>
      <dgm:spPr/>
      <dgm:t>
        <a:bodyPr/>
        <a:lstStyle/>
        <a:p>
          <a:endParaRPr lang="en-US"/>
        </a:p>
      </dgm:t>
    </dgm:pt>
    <dgm:pt modelId="{4E24F960-54DF-46A1-B4BD-219FBF95B3BA}" type="sibTrans" cxnId="{381B6701-28C8-42C7-B6E1-2DE6563DA018}">
      <dgm:prSet/>
      <dgm:spPr/>
      <dgm:t>
        <a:bodyPr/>
        <a:lstStyle/>
        <a:p>
          <a:endParaRPr lang="en-US"/>
        </a:p>
      </dgm:t>
    </dgm:pt>
    <dgm:pt modelId="{CFB62B72-4286-D947-99CC-C5FD6127F8C3}" type="pres">
      <dgm:prSet presAssocID="{081932B8-AA4F-4026-8A8B-CDA3A141CA70}" presName="linear" presStyleCnt="0">
        <dgm:presLayoutVars>
          <dgm:animLvl val="lvl"/>
          <dgm:resizeHandles val="exact"/>
        </dgm:presLayoutVars>
      </dgm:prSet>
      <dgm:spPr/>
    </dgm:pt>
    <dgm:pt modelId="{BABE0396-5094-8C4A-92E4-50073820F7A6}" type="pres">
      <dgm:prSet presAssocID="{685FB1B6-FFF1-42A5-941B-17A9010413D8}" presName="parentText" presStyleLbl="node1" presStyleIdx="0" presStyleCnt="3">
        <dgm:presLayoutVars>
          <dgm:chMax val="0"/>
          <dgm:bulletEnabled val="1"/>
        </dgm:presLayoutVars>
      </dgm:prSet>
      <dgm:spPr/>
    </dgm:pt>
    <dgm:pt modelId="{A3005A73-B8DC-C241-91B5-C4CF71BD685C}" type="pres">
      <dgm:prSet presAssocID="{8A126DD2-10BE-451D-ABAD-D2AF0C2BF6EC}" presName="spacer" presStyleCnt="0"/>
      <dgm:spPr/>
    </dgm:pt>
    <dgm:pt modelId="{EAE5F71E-BD98-0249-948F-F021149D49B0}" type="pres">
      <dgm:prSet presAssocID="{7614A502-AD56-4D8D-820F-A1EDA8564570}" presName="parentText" presStyleLbl="node1" presStyleIdx="1" presStyleCnt="3">
        <dgm:presLayoutVars>
          <dgm:chMax val="0"/>
          <dgm:bulletEnabled val="1"/>
        </dgm:presLayoutVars>
      </dgm:prSet>
      <dgm:spPr/>
    </dgm:pt>
    <dgm:pt modelId="{047C730A-4C35-7D47-87FB-D07BC3E68CB4}" type="pres">
      <dgm:prSet presAssocID="{FC025960-4609-4208-B387-945347398E7E}" presName="spacer" presStyleCnt="0"/>
      <dgm:spPr/>
    </dgm:pt>
    <dgm:pt modelId="{66815AF6-A0B4-6548-B2DB-4950D57A9FE1}" type="pres">
      <dgm:prSet presAssocID="{27834782-F887-4061-8E6E-2D4B274AB75D}" presName="parentText" presStyleLbl="node1" presStyleIdx="2" presStyleCnt="3">
        <dgm:presLayoutVars>
          <dgm:chMax val="0"/>
          <dgm:bulletEnabled val="1"/>
        </dgm:presLayoutVars>
      </dgm:prSet>
      <dgm:spPr/>
    </dgm:pt>
  </dgm:ptLst>
  <dgm:cxnLst>
    <dgm:cxn modelId="{381B6701-28C8-42C7-B6E1-2DE6563DA018}" srcId="{081932B8-AA4F-4026-8A8B-CDA3A141CA70}" destId="{27834782-F887-4061-8E6E-2D4B274AB75D}" srcOrd="2" destOrd="0" parTransId="{3EB513B4-A08C-4483-A138-AB15CA6DB76D}" sibTransId="{4E24F960-54DF-46A1-B4BD-219FBF95B3BA}"/>
    <dgm:cxn modelId="{69E9AD12-CE51-6846-94FE-8E2EFA7A80FD}" type="presOf" srcId="{7614A502-AD56-4D8D-820F-A1EDA8564570}" destId="{EAE5F71E-BD98-0249-948F-F021149D49B0}" srcOrd="0" destOrd="0" presId="urn:microsoft.com/office/officeart/2005/8/layout/vList2"/>
    <dgm:cxn modelId="{C0AFF720-EB29-3541-A4DC-5FA694B289F5}" type="presOf" srcId="{685FB1B6-FFF1-42A5-941B-17A9010413D8}" destId="{BABE0396-5094-8C4A-92E4-50073820F7A6}" srcOrd="0" destOrd="0" presId="urn:microsoft.com/office/officeart/2005/8/layout/vList2"/>
    <dgm:cxn modelId="{BE8B762E-779A-4925-9796-21C80F64BCBC}" srcId="{081932B8-AA4F-4026-8A8B-CDA3A141CA70}" destId="{685FB1B6-FFF1-42A5-941B-17A9010413D8}" srcOrd="0" destOrd="0" parTransId="{0A10BAE1-6569-4BD6-AED8-39DDA27894CC}" sibTransId="{8A126DD2-10BE-451D-ABAD-D2AF0C2BF6EC}"/>
    <dgm:cxn modelId="{A0EE3563-508F-5942-A50D-66306581A05E}" type="presOf" srcId="{081932B8-AA4F-4026-8A8B-CDA3A141CA70}" destId="{CFB62B72-4286-D947-99CC-C5FD6127F8C3}" srcOrd="0" destOrd="0" presId="urn:microsoft.com/office/officeart/2005/8/layout/vList2"/>
    <dgm:cxn modelId="{E37D1159-99BC-B247-98EC-FDE7E9767EF4}" type="presOf" srcId="{27834782-F887-4061-8E6E-2D4B274AB75D}" destId="{66815AF6-A0B4-6548-B2DB-4950D57A9FE1}" srcOrd="0" destOrd="0" presId="urn:microsoft.com/office/officeart/2005/8/layout/vList2"/>
    <dgm:cxn modelId="{EEC595C4-CA52-4F93-B008-AC835A620757}" srcId="{081932B8-AA4F-4026-8A8B-CDA3A141CA70}" destId="{7614A502-AD56-4D8D-820F-A1EDA8564570}" srcOrd="1" destOrd="0" parTransId="{714F1CD9-BEFC-4B6B-AFB4-A3233A073699}" sibTransId="{FC025960-4609-4208-B387-945347398E7E}"/>
    <dgm:cxn modelId="{67690F3F-8900-5B49-9EBD-68392AAE778A}" type="presParOf" srcId="{CFB62B72-4286-D947-99CC-C5FD6127F8C3}" destId="{BABE0396-5094-8C4A-92E4-50073820F7A6}" srcOrd="0" destOrd="0" presId="urn:microsoft.com/office/officeart/2005/8/layout/vList2"/>
    <dgm:cxn modelId="{D54A4E73-24CB-C440-87C4-2DF48D961F8E}" type="presParOf" srcId="{CFB62B72-4286-D947-99CC-C5FD6127F8C3}" destId="{A3005A73-B8DC-C241-91B5-C4CF71BD685C}" srcOrd="1" destOrd="0" presId="urn:microsoft.com/office/officeart/2005/8/layout/vList2"/>
    <dgm:cxn modelId="{A4CBF512-6665-7441-8A77-7C3113E840B6}" type="presParOf" srcId="{CFB62B72-4286-D947-99CC-C5FD6127F8C3}" destId="{EAE5F71E-BD98-0249-948F-F021149D49B0}" srcOrd="2" destOrd="0" presId="urn:microsoft.com/office/officeart/2005/8/layout/vList2"/>
    <dgm:cxn modelId="{436AB663-F765-5E48-B223-DD7AA29C5FE9}" type="presParOf" srcId="{CFB62B72-4286-D947-99CC-C5FD6127F8C3}" destId="{047C730A-4C35-7D47-87FB-D07BC3E68CB4}" srcOrd="3" destOrd="0" presId="urn:microsoft.com/office/officeart/2005/8/layout/vList2"/>
    <dgm:cxn modelId="{07B0A5C8-F9FD-0840-B9CA-C5D2CB9A10FE}" type="presParOf" srcId="{CFB62B72-4286-D947-99CC-C5FD6127F8C3}" destId="{66815AF6-A0B4-6548-B2DB-4950D57A9F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F76E0-E93B-4B07-AFEB-CA6F56D0A6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79F022-55B2-4CE0-8F95-46C33A6A93D0}">
      <dgm:prSet/>
      <dgm:spPr/>
      <dgm:t>
        <a:bodyPr/>
        <a:lstStyle/>
        <a:p>
          <a:r>
            <a:rPr lang="en-US" b="1"/>
            <a:t>Trained staff will carry the Imaging Camera to various district Hospitals/Medical colleges not having the expertise to screen and treat ROP cases.</a:t>
          </a:r>
          <a:endParaRPr lang="en-US"/>
        </a:p>
      </dgm:t>
    </dgm:pt>
    <dgm:pt modelId="{FD29B5EA-EACE-4ABD-9BA6-E77FF496619A}" type="parTrans" cxnId="{B928D637-4380-4D3A-80FA-BADD1FF67A51}">
      <dgm:prSet/>
      <dgm:spPr/>
      <dgm:t>
        <a:bodyPr/>
        <a:lstStyle/>
        <a:p>
          <a:endParaRPr lang="en-US"/>
        </a:p>
      </dgm:t>
    </dgm:pt>
    <dgm:pt modelId="{C46DECC3-1C28-4E37-9E6D-B0A3380C462F}" type="sibTrans" cxnId="{B928D637-4380-4D3A-80FA-BADD1FF67A51}">
      <dgm:prSet/>
      <dgm:spPr/>
      <dgm:t>
        <a:bodyPr/>
        <a:lstStyle/>
        <a:p>
          <a:endParaRPr lang="en-US"/>
        </a:p>
      </dgm:t>
    </dgm:pt>
    <dgm:pt modelId="{6E3A4804-E9DC-47B3-8638-9BA78CD622FB}">
      <dgm:prSet/>
      <dgm:spPr/>
      <dgm:t>
        <a:bodyPr/>
        <a:lstStyle/>
        <a:p>
          <a:r>
            <a:rPr lang="en-US" b="1"/>
            <a:t>Trained Imaging staff capture the images using widefield high resolution Camera.</a:t>
          </a:r>
          <a:endParaRPr lang="en-US"/>
        </a:p>
      </dgm:t>
    </dgm:pt>
    <dgm:pt modelId="{7FFFF29F-EBDC-471A-BEDC-1D2AA30E6E9D}" type="parTrans" cxnId="{CE622F8D-7FD6-4AED-9D2F-59F1540B5288}">
      <dgm:prSet/>
      <dgm:spPr/>
      <dgm:t>
        <a:bodyPr/>
        <a:lstStyle/>
        <a:p>
          <a:endParaRPr lang="en-US"/>
        </a:p>
      </dgm:t>
    </dgm:pt>
    <dgm:pt modelId="{EB2ABDF7-5C97-45A2-BE42-30D68695B11D}" type="sibTrans" cxnId="{CE622F8D-7FD6-4AED-9D2F-59F1540B5288}">
      <dgm:prSet/>
      <dgm:spPr/>
      <dgm:t>
        <a:bodyPr/>
        <a:lstStyle/>
        <a:p>
          <a:endParaRPr lang="en-US"/>
        </a:p>
      </dgm:t>
    </dgm:pt>
    <dgm:pt modelId="{55BA78B0-215E-4F48-9B38-059BD32145CB}">
      <dgm:prSet/>
      <dgm:spPr/>
      <dgm:t>
        <a:bodyPr/>
        <a:lstStyle/>
        <a:p>
          <a:r>
            <a:rPr lang="en-US" b="1"/>
            <a:t>Images served in cloud based Servers.</a:t>
          </a:r>
          <a:endParaRPr lang="en-US"/>
        </a:p>
      </dgm:t>
    </dgm:pt>
    <dgm:pt modelId="{FBE160DE-1C6A-404B-8A4C-A8E5B775F8B3}" type="parTrans" cxnId="{3ED020A0-01ED-4F13-8DB4-A4743F73CFC3}">
      <dgm:prSet/>
      <dgm:spPr/>
      <dgm:t>
        <a:bodyPr/>
        <a:lstStyle/>
        <a:p>
          <a:endParaRPr lang="en-US"/>
        </a:p>
      </dgm:t>
    </dgm:pt>
    <dgm:pt modelId="{C7389F8C-DED1-4DA9-AF4D-FAAD50B199FB}" type="sibTrans" cxnId="{3ED020A0-01ED-4F13-8DB4-A4743F73CFC3}">
      <dgm:prSet/>
      <dgm:spPr/>
      <dgm:t>
        <a:bodyPr/>
        <a:lstStyle/>
        <a:p>
          <a:endParaRPr lang="en-US"/>
        </a:p>
      </dgm:t>
    </dgm:pt>
    <dgm:pt modelId="{E04529C5-1380-407E-8855-F9ED27FDF112}">
      <dgm:prSet/>
      <dgm:spPr/>
      <dgm:t>
        <a:bodyPr/>
        <a:lstStyle/>
        <a:p>
          <a:r>
            <a:rPr lang="en-US" b="1"/>
            <a:t>Opthamologists from the center view images in Real-Time</a:t>
          </a:r>
          <a:endParaRPr lang="en-US"/>
        </a:p>
      </dgm:t>
    </dgm:pt>
    <dgm:pt modelId="{3B31763A-8F03-4CAF-B377-11D860254EF2}" type="parTrans" cxnId="{21098071-1C23-4AED-96EB-D608C7247675}">
      <dgm:prSet/>
      <dgm:spPr/>
      <dgm:t>
        <a:bodyPr/>
        <a:lstStyle/>
        <a:p>
          <a:endParaRPr lang="en-US"/>
        </a:p>
      </dgm:t>
    </dgm:pt>
    <dgm:pt modelId="{F9343BE8-0132-46D3-AFDD-7864FAEBE679}" type="sibTrans" cxnId="{21098071-1C23-4AED-96EB-D608C7247675}">
      <dgm:prSet/>
      <dgm:spPr/>
      <dgm:t>
        <a:bodyPr/>
        <a:lstStyle/>
        <a:p>
          <a:endParaRPr lang="en-US"/>
        </a:p>
      </dgm:t>
    </dgm:pt>
    <dgm:pt modelId="{5738A653-EB90-445D-B3A5-26ECCA4ABEA7}">
      <dgm:prSet/>
      <dgm:spPr/>
      <dgm:t>
        <a:bodyPr/>
        <a:lstStyle/>
        <a:p>
          <a:r>
            <a:rPr lang="en-US" b="1"/>
            <a:t>On their smart phones.</a:t>
          </a:r>
          <a:endParaRPr lang="en-US"/>
        </a:p>
      </dgm:t>
    </dgm:pt>
    <dgm:pt modelId="{DC57BEAE-A222-4AD7-A1E1-3623A8172D5E}" type="parTrans" cxnId="{D17D2C25-FCB9-4A06-8E35-2BCE74844D46}">
      <dgm:prSet/>
      <dgm:spPr/>
      <dgm:t>
        <a:bodyPr/>
        <a:lstStyle/>
        <a:p>
          <a:endParaRPr lang="en-US"/>
        </a:p>
      </dgm:t>
    </dgm:pt>
    <dgm:pt modelId="{32AE833E-F0B9-4E9B-B29D-F073B56D602C}" type="sibTrans" cxnId="{D17D2C25-FCB9-4A06-8E35-2BCE74844D46}">
      <dgm:prSet/>
      <dgm:spPr/>
      <dgm:t>
        <a:bodyPr/>
        <a:lstStyle/>
        <a:p>
          <a:endParaRPr lang="en-US"/>
        </a:p>
      </dgm:t>
    </dgm:pt>
    <dgm:pt modelId="{807380F1-214B-4ACD-868F-DE67459FE758}" type="pres">
      <dgm:prSet presAssocID="{E26F76E0-E93B-4B07-AFEB-CA6F56D0A67B}" presName="root" presStyleCnt="0">
        <dgm:presLayoutVars>
          <dgm:dir/>
          <dgm:resizeHandles val="exact"/>
        </dgm:presLayoutVars>
      </dgm:prSet>
      <dgm:spPr/>
    </dgm:pt>
    <dgm:pt modelId="{B1C42406-87A0-4E47-BC6F-360C3513FD69}" type="pres">
      <dgm:prSet presAssocID="{4779F022-55B2-4CE0-8F95-46C33A6A93D0}" presName="compNode" presStyleCnt="0"/>
      <dgm:spPr/>
    </dgm:pt>
    <dgm:pt modelId="{F65CAB29-B1C7-4AFE-A3B5-6B863601D8E0}" type="pres">
      <dgm:prSet presAssocID="{4779F022-55B2-4CE0-8F95-46C33A6A93D0}" presName="bgRect" presStyleLbl="bgShp" presStyleIdx="0" presStyleCnt="5"/>
      <dgm:spPr/>
    </dgm:pt>
    <dgm:pt modelId="{A08933E9-9001-4E7D-9CED-3197F11FCDEF}" type="pres">
      <dgm:prSet presAssocID="{4779F022-55B2-4CE0-8F95-46C33A6A93D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3989A8E5-93BA-4368-A6B4-DF1395FC0129}" type="pres">
      <dgm:prSet presAssocID="{4779F022-55B2-4CE0-8F95-46C33A6A93D0}" presName="spaceRect" presStyleCnt="0"/>
      <dgm:spPr/>
    </dgm:pt>
    <dgm:pt modelId="{9930D469-D593-43BE-AEC5-B0D10D61C2FF}" type="pres">
      <dgm:prSet presAssocID="{4779F022-55B2-4CE0-8F95-46C33A6A93D0}" presName="parTx" presStyleLbl="revTx" presStyleIdx="0" presStyleCnt="5">
        <dgm:presLayoutVars>
          <dgm:chMax val="0"/>
          <dgm:chPref val="0"/>
        </dgm:presLayoutVars>
      </dgm:prSet>
      <dgm:spPr/>
    </dgm:pt>
    <dgm:pt modelId="{83C233C2-5B2B-45BF-80D7-9410AB3C31D1}" type="pres">
      <dgm:prSet presAssocID="{C46DECC3-1C28-4E37-9E6D-B0A3380C462F}" presName="sibTrans" presStyleCnt="0"/>
      <dgm:spPr/>
    </dgm:pt>
    <dgm:pt modelId="{201D067C-F5E2-4F88-BAA4-7B8B2D7352E2}" type="pres">
      <dgm:prSet presAssocID="{6E3A4804-E9DC-47B3-8638-9BA78CD622FB}" presName="compNode" presStyleCnt="0"/>
      <dgm:spPr/>
    </dgm:pt>
    <dgm:pt modelId="{9CA3D6D1-20BD-402B-9E7F-B41C4F5D3360}" type="pres">
      <dgm:prSet presAssocID="{6E3A4804-E9DC-47B3-8638-9BA78CD622FB}" presName="bgRect" presStyleLbl="bgShp" presStyleIdx="1" presStyleCnt="5"/>
      <dgm:spPr/>
    </dgm:pt>
    <dgm:pt modelId="{44702A50-74BB-4E15-AA39-74FA661E5C44}" type="pres">
      <dgm:prSet presAssocID="{6E3A4804-E9DC-47B3-8638-9BA78CD622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A6D2502E-352F-4AD4-8F20-112F5D00F7F7}" type="pres">
      <dgm:prSet presAssocID="{6E3A4804-E9DC-47B3-8638-9BA78CD622FB}" presName="spaceRect" presStyleCnt="0"/>
      <dgm:spPr/>
    </dgm:pt>
    <dgm:pt modelId="{DF1E8C2A-0AC5-4F55-9287-E3CC60333022}" type="pres">
      <dgm:prSet presAssocID="{6E3A4804-E9DC-47B3-8638-9BA78CD622FB}" presName="parTx" presStyleLbl="revTx" presStyleIdx="1" presStyleCnt="5">
        <dgm:presLayoutVars>
          <dgm:chMax val="0"/>
          <dgm:chPref val="0"/>
        </dgm:presLayoutVars>
      </dgm:prSet>
      <dgm:spPr/>
    </dgm:pt>
    <dgm:pt modelId="{C5A23521-45C8-49FA-B99A-AA3A248FDC62}" type="pres">
      <dgm:prSet presAssocID="{EB2ABDF7-5C97-45A2-BE42-30D68695B11D}" presName="sibTrans" presStyleCnt="0"/>
      <dgm:spPr/>
    </dgm:pt>
    <dgm:pt modelId="{A203F213-729C-45FE-A3D6-4000CB02C405}" type="pres">
      <dgm:prSet presAssocID="{55BA78B0-215E-4F48-9B38-059BD32145CB}" presName="compNode" presStyleCnt="0"/>
      <dgm:spPr/>
    </dgm:pt>
    <dgm:pt modelId="{353B4964-E510-4BF3-906A-41E802A64221}" type="pres">
      <dgm:prSet presAssocID="{55BA78B0-215E-4F48-9B38-059BD32145CB}" presName="bgRect" presStyleLbl="bgShp" presStyleIdx="2" presStyleCnt="5"/>
      <dgm:spPr/>
    </dgm:pt>
    <dgm:pt modelId="{14385E86-23D4-4E7D-93AC-CCF14061B216}" type="pres">
      <dgm:prSet presAssocID="{55BA78B0-215E-4F48-9B38-059BD32145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9275451D-5147-4B37-A8EC-94111B1A4778}" type="pres">
      <dgm:prSet presAssocID="{55BA78B0-215E-4F48-9B38-059BD32145CB}" presName="spaceRect" presStyleCnt="0"/>
      <dgm:spPr/>
    </dgm:pt>
    <dgm:pt modelId="{CD048CAE-E4BC-4D3D-B57F-CBA840C424B4}" type="pres">
      <dgm:prSet presAssocID="{55BA78B0-215E-4F48-9B38-059BD32145CB}" presName="parTx" presStyleLbl="revTx" presStyleIdx="2" presStyleCnt="5">
        <dgm:presLayoutVars>
          <dgm:chMax val="0"/>
          <dgm:chPref val="0"/>
        </dgm:presLayoutVars>
      </dgm:prSet>
      <dgm:spPr/>
    </dgm:pt>
    <dgm:pt modelId="{5E8D085B-EF48-40A3-8E2F-D826EFACDAC4}" type="pres">
      <dgm:prSet presAssocID="{C7389F8C-DED1-4DA9-AF4D-FAAD50B199FB}" presName="sibTrans" presStyleCnt="0"/>
      <dgm:spPr/>
    </dgm:pt>
    <dgm:pt modelId="{6CC98693-73DA-48EA-ADAA-18D17EAECBFE}" type="pres">
      <dgm:prSet presAssocID="{E04529C5-1380-407E-8855-F9ED27FDF112}" presName="compNode" presStyleCnt="0"/>
      <dgm:spPr/>
    </dgm:pt>
    <dgm:pt modelId="{F1E6153B-3472-46A3-A5C8-60007921C42E}" type="pres">
      <dgm:prSet presAssocID="{E04529C5-1380-407E-8855-F9ED27FDF112}" presName="bgRect" presStyleLbl="bgShp" presStyleIdx="3" presStyleCnt="5"/>
      <dgm:spPr/>
    </dgm:pt>
    <dgm:pt modelId="{1811DD57-4681-42A7-B1E5-6FE76E9EF866}" type="pres">
      <dgm:prSet presAssocID="{E04529C5-1380-407E-8855-F9ED27FDF11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a:ext>
      </dgm:extLst>
    </dgm:pt>
    <dgm:pt modelId="{E5A2064B-3405-4946-B340-BD8392EAADA7}" type="pres">
      <dgm:prSet presAssocID="{E04529C5-1380-407E-8855-F9ED27FDF112}" presName="spaceRect" presStyleCnt="0"/>
      <dgm:spPr/>
    </dgm:pt>
    <dgm:pt modelId="{C6F81E45-18FB-471E-8D22-3ECB30AFF9BA}" type="pres">
      <dgm:prSet presAssocID="{E04529C5-1380-407E-8855-F9ED27FDF112}" presName="parTx" presStyleLbl="revTx" presStyleIdx="3" presStyleCnt="5">
        <dgm:presLayoutVars>
          <dgm:chMax val="0"/>
          <dgm:chPref val="0"/>
        </dgm:presLayoutVars>
      </dgm:prSet>
      <dgm:spPr/>
    </dgm:pt>
    <dgm:pt modelId="{0C658612-54CF-433E-8D5D-AE7299F703A7}" type="pres">
      <dgm:prSet presAssocID="{F9343BE8-0132-46D3-AFDD-7864FAEBE679}" presName="sibTrans" presStyleCnt="0"/>
      <dgm:spPr/>
    </dgm:pt>
    <dgm:pt modelId="{7463DB68-0218-4CC9-BB42-0C54295F49B0}" type="pres">
      <dgm:prSet presAssocID="{5738A653-EB90-445D-B3A5-26ECCA4ABEA7}" presName="compNode" presStyleCnt="0"/>
      <dgm:spPr/>
    </dgm:pt>
    <dgm:pt modelId="{2150D8D4-0A14-46B7-9FAB-B055C99ABF31}" type="pres">
      <dgm:prSet presAssocID="{5738A653-EB90-445D-B3A5-26ECCA4ABEA7}" presName="bgRect" presStyleLbl="bgShp" presStyleIdx="4" presStyleCnt="5"/>
      <dgm:spPr/>
    </dgm:pt>
    <dgm:pt modelId="{1D37DF22-3CF5-481E-A8DE-F46F61BC06B3}" type="pres">
      <dgm:prSet presAssocID="{5738A653-EB90-445D-B3A5-26ECCA4ABE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art Phone"/>
        </a:ext>
      </dgm:extLst>
    </dgm:pt>
    <dgm:pt modelId="{9024B2A6-D497-4BB5-8125-69B60E433478}" type="pres">
      <dgm:prSet presAssocID="{5738A653-EB90-445D-B3A5-26ECCA4ABEA7}" presName="spaceRect" presStyleCnt="0"/>
      <dgm:spPr/>
    </dgm:pt>
    <dgm:pt modelId="{FE9BAAD4-3027-4268-8A59-EE4377E90C8F}" type="pres">
      <dgm:prSet presAssocID="{5738A653-EB90-445D-B3A5-26ECCA4ABEA7}" presName="parTx" presStyleLbl="revTx" presStyleIdx="4" presStyleCnt="5">
        <dgm:presLayoutVars>
          <dgm:chMax val="0"/>
          <dgm:chPref val="0"/>
        </dgm:presLayoutVars>
      </dgm:prSet>
      <dgm:spPr/>
    </dgm:pt>
  </dgm:ptLst>
  <dgm:cxnLst>
    <dgm:cxn modelId="{D17D2C25-FCB9-4A06-8E35-2BCE74844D46}" srcId="{E26F76E0-E93B-4B07-AFEB-CA6F56D0A67B}" destId="{5738A653-EB90-445D-B3A5-26ECCA4ABEA7}" srcOrd="4" destOrd="0" parTransId="{DC57BEAE-A222-4AD7-A1E1-3623A8172D5E}" sibTransId="{32AE833E-F0B9-4E9B-B29D-F073B56D602C}"/>
    <dgm:cxn modelId="{B928D637-4380-4D3A-80FA-BADD1FF67A51}" srcId="{E26F76E0-E93B-4B07-AFEB-CA6F56D0A67B}" destId="{4779F022-55B2-4CE0-8F95-46C33A6A93D0}" srcOrd="0" destOrd="0" parTransId="{FD29B5EA-EACE-4ABD-9BA6-E77FF496619A}" sibTransId="{C46DECC3-1C28-4E37-9E6D-B0A3380C462F}"/>
    <dgm:cxn modelId="{08BE4139-16FE-4372-B289-4C604B4AF3A0}" type="presOf" srcId="{6E3A4804-E9DC-47B3-8638-9BA78CD622FB}" destId="{DF1E8C2A-0AC5-4F55-9287-E3CC60333022}" srcOrd="0" destOrd="0" presId="urn:microsoft.com/office/officeart/2018/2/layout/IconVerticalSolidList"/>
    <dgm:cxn modelId="{B033CF41-8914-4BB5-97F0-F021D5B45835}" type="presOf" srcId="{5738A653-EB90-445D-B3A5-26ECCA4ABEA7}" destId="{FE9BAAD4-3027-4268-8A59-EE4377E90C8F}" srcOrd="0" destOrd="0" presId="urn:microsoft.com/office/officeart/2018/2/layout/IconVerticalSolidList"/>
    <dgm:cxn modelId="{64147565-2AB1-4790-9987-437FA8CC7538}" type="presOf" srcId="{55BA78B0-215E-4F48-9B38-059BD32145CB}" destId="{CD048CAE-E4BC-4D3D-B57F-CBA840C424B4}" srcOrd="0" destOrd="0" presId="urn:microsoft.com/office/officeart/2018/2/layout/IconVerticalSolidList"/>
    <dgm:cxn modelId="{E1AB1D4C-1CE7-4300-9628-68BA76A66CED}" type="presOf" srcId="{4779F022-55B2-4CE0-8F95-46C33A6A93D0}" destId="{9930D469-D593-43BE-AEC5-B0D10D61C2FF}" srcOrd="0" destOrd="0" presId="urn:microsoft.com/office/officeart/2018/2/layout/IconVerticalSolidList"/>
    <dgm:cxn modelId="{21098071-1C23-4AED-96EB-D608C7247675}" srcId="{E26F76E0-E93B-4B07-AFEB-CA6F56D0A67B}" destId="{E04529C5-1380-407E-8855-F9ED27FDF112}" srcOrd="3" destOrd="0" parTransId="{3B31763A-8F03-4CAF-B377-11D860254EF2}" sibTransId="{F9343BE8-0132-46D3-AFDD-7864FAEBE679}"/>
    <dgm:cxn modelId="{CE622F8D-7FD6-4AED-9D2F-59F1540B5288}" srcId="{E26F76E0-E93B-4B07-AFEB-CA6F56D0A67B}" destId="{6E3A4804-E9DC-47B3-8638-9BA78CD622FB}" srcOrd="1" destOrd="0" parTransId="{7FFFF29F-EBDC-471A-BEDC-1D2AA30E6E9D}" sibTransId="{EB2ABDF7-5C97-45A2-BE42-30D68695B11D}"/>
    <dgm:cxn modelId="{3ED020A0-01ED-4F13-8DB4-A4743F73CFC3}" srcId="{E26F76E0-E93B-4B07-AFEB-CA6F56D0A67B}" destId="{55BA78B0-215E-4F48-9B38-059BD32145CB}" srcOrd="2" destOrd="0" parTransId="{FBE160DE-1C6A-404B-8A4C-A8E5B775F8B3}" sibTransId="{C7389F8C-DED1-4DA9-AF4D-FAAD50B199FB}"/>
    <dgm:cxn modelId="{F97232A6-8E27-4233-9C06-8341A16F7870}" type="presOf" srcId="{E26F76E0-E93B-4B07-AFEB-CA6F56D0A67B}" destId="{807380F1-214B-4ACD-868F-DE67459FE758}" srcOrd="0" destOrd="0" presId="urn:microsoft.com/office/officeart/2018/2/layout/IconVerticalSolidList"/>
    <dgm:cxn modelId="{CE0D5BF9-5435-4F21-A78C-2AC8426074D8}" type="presOf" srcId="{E04529C5-1380-407E-8855-F9ED27FDF112}" destId="{C6F81E45-18FB-471E-8D22-3ECB30AFF9BA}" srcOrd="0" destOrd="0" presId="urn:microsoft.com/office/officeart/2018/2/layout/IconVerticalSolidList"/>
    <dgm:cxn modelId="{1292A433-346E-4299-8EF9-07C5368CB5E9}" type="presParOf" srcId="{807380F1-214B-4ACD-868F-DE67459FE758}" destId="{B1C42406-87A0-4E47-BC6F-360C3513FD69}" srcOrd="0" destOrd="0" presId="urn:microsoft.com/office/officeart/2018/2/layout/IconVerticalSolidList"/>
    <dgm:cxn modelId="{CDD66927-184E-4548-9D9D-29F2D9608DCF}" type="presParOf" srcId="{B1C42406-87A0-4E47-BC6F-360C3513FD69}" destId="{F65CAB29-B1C7-4AFE-A3B5-6B863601D8E0}" srcOrd="0" destOrd="0" presId="urn:microsoft.com/office/officeart/2018/2/layout/IconVerticalSolidList"/>
    <dgm:cxn modelId="{39BB6BCD-13F1-41A9-8049-347551408EB0}" type="presParOf" srcId="{B1C42406-87A0-4E47-BC6F-360C3513FD69}" destId="{A08933E9-9001-4E7D-9CED-3197F11FCDEF}" srcOrd="1" destOrd="0" presId="urn:microsoft.com/office/officeart/2018/2/layout/IconVerticalSolidList"/>
    <dgm:cxn modelId="{05EBA2FA-DBC7-4191-A5EC-B08580B0CC09}" type="presParOf" srcId="{B1C42406-87A0-4E47-BC6F-360C3513FD69}" destId="{3989A8E5-93BA-4368-A6B4-DF1395FC0129}" srcOrd="2" destOrd="0" presId="urn:microsoft.com/office/officeart/2018/2/layout/IconVerticalSolidList"/>
    <dgm:cxn modelId="{55FB2C4B-A3B8-467C-A3CB-F45984AAEE65}" type="presParOf" srcId="{B1C42406-87A0-4E47-BC6F-360C3513FD69}" destId="{9930D469-D593-43BE-AEC5-B0D10D61C2FF}" srcOrd="3" destOrd="0" presId="urn:microsoft.com/office/officeart/2018/2/layout/IconVerticalSolidList"/>
    <dgm:cxn modelId="{4CE20CE4-98D7-43E8-97E7-278269BE0036}" type="presParOf" srcId="{807380F1-214B-4ACD-868F-DE67459FE758}" destId="{83C233C2-5B2B-45BF-80D7-9410AB3C31D1}" srcOrd="1" destOrd="0" presId="urn:microsoft.com/office/officeart/2018/2/layout/IconVerticalSolidList"/>
    <dgm:cxn modelId="{5DBC0A3A-E9E9-48D3-A846-60DC72FA1FC9}" type="presParOf" srcId="{807380F1-214B-4ACD-868F-DE67459FE758}" destId="{201D067C-F5E2-4F88-BAA4-7B8B2D7352E2}" srcOrd="2" destOrd="0" presId="urn:microsoft.com/office/officeart/2018/2/layout/IconVerticalSolidList"/>
    <dgm:cxn modelId="{5BF0C9FC-8835-4B3F-9651-355251DECEBE}" type="presParOf" srcId="{201D067C-F5E2-4F88-BAA4-7B8B2D7352E2}" destId="{9CA3D6D1-20BD-402B-9E7F-B41C4F5D3360}" srcOrd="0" destOrd="0" presId="urn:microsoft.com/office/officeart/2018/2/layout/IconVerticalSolidList"/>
    <dgm:cxn modelId="{4FA1B61A-FDBC-4507-97B5-F4D03FFC83EB}" type="presParOf" srcId="{201D067C-F5E2-4F88-BAA4-7B8B2D7352E2}" destId="{44702A50-74BB-4E15-AA39-74FA661E5C44}" srcOrd="1" destOrd="0" presId="urn:microsoft.com/office/officeart/2018/2/layout/IconVerticalSolidList"/>
    <dgm:cxn modelId="{567B20CF-53A0-494D-9980-8C93C8982443}" type="presParOf" srcId="{201D067C-F5E2-4F88-BAA4-7B8B2D7352E2}" destId="{A6D2502E-352F-4AD4-8F20-112F5D00F7F7}" srcOrd="2" destOrd="0" presId="urn:microsoft.com/office/officeart/2018/2/layout/IconVerticalSolidList"/>
    <dgm:cxn modelId="{A251AADA-764A-4072-A0C4-3AE2B98D8665}" type="presParOf" srcId="{201D067C-F5E2-4F88-BAA4-7B8B2D7352E2}" destId="{DF1E8C2A-0AC5-4F55-9287-E3CC60333022}" srcOrd="3" destOrd="0" presId="urn:microsoft.com/office/officeart/2018/2/layout/IconVerticalSolidList"/>
    <dgm:cxn modelId="{5A413552-98FC-4726-90D1-719E5EA33270}" type="presParOf" srcId="{807380F1-214B-4ACD-868F-DE67459FE758}" destId="{C5A23521-45C8-49FA-B99A-AA3A248FDC62}" srcOrd="3" destOrd="0" presId="urn:microsoft.com/office/officeart/2018/2/layout/IconVerticalSolidList"/>
    <dgm:cxn modelId="{85BEA94F-E585-4E48-8D68-4EF65D56B8D9}" type="presParOf" srcId="{807380F1-214B-4ACD-868F-DE67459FE758}" destId="{A203F213-729C-45FE-A3D6-4000CB02C405}" srcOrd="4" destOrd="0" presId="urn:microsoft.com/office/officeart/2018/2/layout/IconVerticalSolidList"/>
    <dgm:cxn modelId="{72635824-AD02-449C-8F46-7A6126356EF3}" type="presParOf" srcId="{A203F213-729C-45FE-A3D6-4000CB02C405}" destId="{353B4964-E510-4BF3-906A-41E802A64221}" srcOrd="0" destOrd="0" presId="urn:microsoft.com/office/officeart/2018/2/layout/IconVerticalSolidList"/>
    <dgm:cxn modelId="{A86F5937-70AE-401B-B218-90ACAF1EC064}" type="presParOf" srcId="{A203F213-729C-45FE-A3D6-4000CB02C405}" destId="{14385E86-23D4-4E7D-93AC-CCF14061B216}" srcOrd="1" destOrd="0" presId="urn:microsoft.com/office/officeart/2018/2/layout/IconVerticalSolidList"/>
    <dgm:cxn modelId="{306DE21A-3B97-4091-982C-080F2E9FC924}" type="presParOf" srcId="{A203F213-729C-45FE-A3D6-4000CB02C405}" destId="{9275451D-5147-4B37-A8EC-94111B1A4778}" srcOrd="2" destOrd="0" presId="urn:microsoft.com/office/officeart/2018/2/layout/IconVerticalSolidList"/>
    <dgm:cxn modelId="{B5E5A4CD-1A06-485F-8CDC-FD2B22BFF3A3}" type="presParOf" srcId="{A203F213-729C-45FE-A3D6-4000CB02C405}" destId="{CD048CAE-E4BC-4D3D-B57F-CBA840C424B4}" srcOrd="3" destOrd="0" presId="urn:microsoft.com/office/officeart/2018/2/layout/IconVerticalSolidList"/>
    <dgm:cxn modelId="{82D0EA9B-315E-45BE-9CF0-CEDAC8E8DCB3}" type="presParOf" srcId="{807380F1-214B-4ACD-868F-DE67459FE758}" destId="{5E8D085B-EF48-40A3-8E2F-D826EFACDAC4}" srcOrd="5" destOrd="0" presId="urn:microsoft.com/office/officeart/2018/2/layout/IconVerticalSolidList"/>
    <dgm:cxn modelId="{A18DF4A6-2D3E-4CB3-AD7F-5BCEB65880CB}" type="presParOf" srcId="{807380F1-214B-4ACD-868F-DE67459FE758}" destId="{6CC98693-73DA-48EA-ADAA-18D17EAECBFE}" srcOrd="6" destOrd="0" presId="urn:microsoft.com/office/officeart/2018/2/layout/IconVerticalSolidList"/>
    <dgm:cxn modelId="{79DBD94F-5F96-4072-9D64-63BCA106C085}" type="presParOf" srcId="{6CC98693-73DA-48EA-ADAA-18D17EAECBFE}" destId="{F1E6153B-3472-46A3-A5C8-60007921C42E}" srcOrd="0" destOrd="0" presId="urn:microsoft.com/office/officeart/2018/2/layout/IconVerticalSolidList"/>
    <dgm:cxn modelId="{2911016F-7364-43FB-B09F-BE94E9DD8CA9}" type="presParOf" srcId="{6CC98693-73DA-48EA-ADAA-18D17EAECBFE}" destId="{1811DD57-4681-42A7-B1E5-6FE76E9EF866}" srcOrd="1" destOrd="0" presId="urn:microsoft.com/office/officeart/2018/2/layout/IconVerticalSolidList"/>
    <dgm:cxn modelId="{38C503DE-C7FD-4384-8E2C-2EE5DF964C22}" type="presParOf" srcId="{6CC98693-73DA-48EA-ADAA-18D17EAECBFE}" destId="{E5A2064B-3405-4946-B340-BD8392EAADA7}" srcOrd="2" destOrd="0" presId="urn:microsoft.com/office/officeart/2018/2/layout/IconVerticalSolidList"/>
    <dgm:cxn modelId="{6097E12D-4735-4B72-9EB6-C7E3DE95A5E8}" type="presParOf" srcId="{6CC98693-73DA-48EA-ADAA-18D17EAECBFE}" destId="{C6F81E45-18FB-471E-8D22-3ECB30AFF9BA}" srcOrd="3" destOrd="0" presId="urn:microsoft.com/office/officeart/2018/2/layout/IconVerticalSolidList"/>
    <dgm:cxn modelId="{4BBA1521-7487-4548-8259-F38D95FD53EE}" type="presParOf" srcId="{807380F1-214B-4ACD-868F-DE67459FE758}" destId="{0C658612-54CF-433E-8D5D-AE7299F703A7}" srcOrd="7" destOrd="0" presId="urn:microsoft.com/office/officeart/2018/2/layout/IconVerticalSolidList"/>
    <dgm:cxn modelId="{372105C7-9FE5-4EAD-A106-C9834D8FF7FD}" type="presParOf" srcId="{807380F1-214B-4ACD-868F-DE67459FE758}" destId="{7463DB68-0218-4CC9-BB42-0C54295F49B0}" srcOrd="8" destOrd="0" presId="urn:microsoft.com/office/officeart/2018/2/layout/IconVerticalSolidList"/>
    <dgm:cxn modelId="{D9CC70E0-7C19-4BC0-A277-2AF279F04815}" type="presParOf" srcId="{7463DB68-0218-4CC9-BB42-0C54295F49B0}" destId="{2150D8D4-0A14-46B7-9FAB-B055C99ABF31}" srcOrd="0" destOrd="0" presId="urn:microsoft.com/office/officeart/2018/2/layout/IconVerticalSolidList"/>
    <dgm:cxn modelId="{901B7D8A-0094-4C92-A981-85FB8358255A}" type="presParOf" srcId="{7463DB68-0218-4CC9-BB42-0C54295F49B0}" destId="{1D37DF22-3CF5-481E-A8DE-F46F61BC06B3}" srcOrd="1" destOrd="0" presId="urn:microsoft.com/office/officeart/2018/2/layout/IconVerticalSolidList"/>
    <dgm:cxn modelId="{EAA0F8D4-2C47-469E-A36A-BEE5846043DA}" type="presParOf" srcId="{7463DB68-0218-4CC9-BB42-0C54295F49B0}" destId="{9024B2A6-D497-4BB5-8125-69B60E433478}" srcOrd="2" destOrd="0" presId="urn:microsoft.com/office/officeart/2018/2/layout/IconVerticalSolidList"/>
    <dgm:cxn modelId="{A1B9CB4A-91B5-42F5-8EA3-1EBFAE92A485}" type="presParOf" srcId="{7463DB68-0218-4CC9-BB42-0C54295F49B0}" destId="{FE9BAAD4-3027-4268-8A59-EE4377E90C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1B16B-B5C8-4CD7-9412-76DB44C6D6C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A933C5F-A416-42B0-8699-DF04808DDC4B}">
      <dgm:prSet/>
      <dgm:spPr/>
      <dgm:t>
        <a:bodyPr/>
        <a:lstStyle/>
        <a:p>
          <a:pPr>
            <a:defRPr cap="all"/>
          </a:pPr>
          <a:r>
            <a:rPr lang="en-US" b="1" dirty="0"/>
            <a:t>      Ret cam 	</a:t>
          </a:r>
        </a:p>
        <a:p>
          <a:pPr>
            <a:defRPr cap="all"/>
          </a:pPr>
          <a:r>
            <a:rPr lang="en-US" b="1" dirty="0"/>
            <a:t>$20,000</a:t>
          </a:r>
          <a:endParaRPr lang="en-US" dirty="0"/>
        </a:p>
      </dgm:t>
    </dgm:pt>
    <dgm:pt modelId="{17662006-9FB0-4133-9D3F-A551DAA3588B}" type="parTrans" cxnId="{92B7B8B8-691E-4C79-BA65-72693C99C6B8}">
      <dgm:prSet/>
      <dgm:spPr/>
      <dgm:t>
        <a:bodyPr/>
        <a:lstStyle/>
        <a:p>
          <a:endParaRPr lang="en-US"/>
        </a:p>
      </dgm:t>
    </dgm:pt>
    <dgm:pt modelId="{2BF47BC1-7C3F-4E42-A7C9-AF9F35430F70}" type="sibTrans" cxnId="{92B7B8B8-691E-4C79-BA65-72693C99C6B8}">
      <dgm:prSet/>
      <dgm:spPr/>
      <dgm:t>
        <a:bodyPr/>
        <a:lstStyle/>
        <a:p>
          <a:endParaRPr lang="en-US"/>
        </a:p>
      </dgm:t>
    </dgm:pt>
    <dgm:pt modelId="{82B8B4F9-308A-43E7-93D5-13B56E2465EA}">
      <dgm:prSet/>
      <dgm:spPr/>
      <dgm:t>
        <a:bodyPr/>
        <a:lstStyle/>
        <a:p>
          <a:pPr>
            <a:defRPr cap="all"/>
          </a:pPr>
          <a:r>
            <a:rPr lang="en-US" b="1" dirty="0"/>
            <a:t>Diagnostic camps</a:t>
          </a:r>
        </a:p>
        <a:p>
          <a:pPr>
            <a:defRPr cap="all"/>
          </a:pPr>
          <a:r>
            <a:rPr lang="en-US" b="1" dirty="0"/>
            <a:t>$14,000</a:t>
          </a:r>
          <a:endParaRPr lang="en-US" dirty="0"/>
        </a:p>
      </dgm:t>
    </dgm:pt>
    <dgm:pt modelId="{4C3E01EC-6B67-4312-B877-48B083654EA3}" type="parTrans" cxnId="{D1013FD4-61BF-4E87-9E59-5F8DC6F38463}">
      <dgm:prSet/>
      <dgm:spPr/>
      <dgm:t>
        <a:bodyPr/>
        <a:lstStyle/>
        <a:p>
          <a:endParaRPr lang="en-US"/>
        </a:p>
      </dgm:t>
    </dgm:pt>
    <dgm:pt modelId="{0C803569-A8DD-438E-BCBC-3BEC44ED46AD}" type="sibTrans" cxnId="{D1013FD4-61BF-4E87-9E59-5F8DC6F38463}">
      <dgm:prSet/>
      <dgm:spPr/>
      <dgm:t>
        <a:bodyPr/>
        <a:lstStyle/>
        <a:p>
          <a:endParaRPr lang="en-US"/>
        </a:p>
      </dgm:t>
    </dgm:pt>
    <dgm:pt modelId="{E03FC36D-AF59-41B0-920A-D713A6AFFB22}">
      <dgm:prSet/>
      <dgm:spPr/>
      <dgm:t>
        <a:bodyPr/>
        <a:lstStyle/>
        <a:p>
          <a:pPr>
            <a:defRPr cap="all"/>
          </a:pPr>
          <a:r>
            <a:rPr lang="en-US" b="1" dirty="0"/>
            <a:t>Cataract surgeries (ROP)</a:t>
          </a:r>
        </a:p>
        <a:p>
          <a:pPr>
            <a:defRPr cap="all"/>
          </a:pPr>
          <a:r>
            <a:rPr lang="en-US" b="1" dirty="0"/>
            <a:t>500 infants	$14,000</a:t>
          </a:r>
          <a:endParaRPr lang="en-US" dirty="0"/>
        </a:p>
      </dgm:t>
    </dgm:pt>
    <dgm:pt modelId="{85EBFCE1-1CF2-4552-99BC-7721AEFDD103}" type="parTrans" cxnId="{CFB35896-6006-485F-84F5-0F625C94C53D}">
      <dgm:prSet/>
      <dgm:spPr/>
      <dgm:t>
        <a:bodyPr/>
        <a:lstStyle/>
        <a:p>
          <a:endParaRPr lang="en-US"/>
        </a:p>
      </dgm:t>
    </dgm:pt>
    <dgm:pt modelId="{BE1FD7F4-4414-4ED5-A25C-E9893C57032D}" type="sibTrans" cxnId="{CFB35896-6006-485F-84F5-0F625C94C53D}">
      <dgm:prSet/>
      <dgm:spPr/>
      <dgm:t>
        <a:bodyPr/>
        <a:lstStyle/>
        <a:p>
          <a:endParaRPr lang="en-US"/>
        </a:p>
      </dgm:t>
    </dgm:pt>
    <dgm:pt modelId="{39C65886-1075-4C31-875C-23E010CD3167}">
      <dgm:prSet/>
      <dgm:spPr/>
      <dgm:t>
        <a:bodyPr/>
        <a:lstStyle/>
        <a:p>
          <a:pPr>
            <a:defRPr cap="all"/>
          </a:pPr>
          <a:r>
            <a:rPr lang="en-US" b="1"/>
            <a:t>Contingency and Project Management 	 $2500</a:t>
          </a:r>
          <a:endParaRPr lang="en-US"/>
        </a:p>
      </dgm:t>
    </dgm:pt>
    <dgm:pt modelId="{E7D7810E-ED7A-4E04-9F21-96C4FCE64CB7}" type="parTrans" cxnId="{5607F2CF-EB25-49FF-AD62-3CD28545286D}">
      <dgm:prSet/>
      <dgm:spPr/>
      <dgm:t>
        <a:bodyPr/>
        <a:lstStyle/>
        <a:p>
          <a:endParaRPr lang="en-US"/>
        </a:p>
      </dgm:t>
    </dgm:pt>
    <dgm:pt modelId="{BBBAA727-0807-4153-8B59-9779982F1387}" type="sibTrans" cxnId="{5607F2CF-EB25-49FF-AD62-3CD28545286D}">
      <dgm:prSet/>
      <dgm:spPr/>
      <dgm:t>
        <a:bodyPr/>
        <a:lstStyle/>
        <a:p>
          <a:endParaRPr lang="en-US"/>
        </a:p>
      </dgm:t>
    </dgm:pt>
    <dgm:pt modelId="{052E5676-AA69-452C-BFD1-452FF96BB339}">
      <dgm:prSet/>
      <dgm:spPr/>
      <dgm:t>
        <a:bodyPr/>
        <a:lstStyle/>
        <a:p>
          <a:pPr>
            <a:defRPr cap="all"/>
          </a:pPr>
          <a:r>
            <a:rPr lang="en-US" b="1"/>
            <a:t>Total Estimated Budget			 $50,500	</a:t>
          </a:r>
          <a:r>
            <a:rPr lang="en-US"/>
            <a:t>	</a:t>
          </a:r>
        </a:p>
      </dgm:t>
    </dgm:pt>
    <dgm:pt modelId="{374965CA-A7AC-4FCF-91E7-599331B51B12}" type="parTrans" cxnId="{42100783-A208-4215-BA95-DBE5B7731B7C}">
      <dgm:prSet/>
      <dgm:spPr/>
      <dgm:t>
        <a:bodyPr/>
        <a:lstStyle/>
        <a:p>
          <a:endParaRPr lang="en-US"/>
        </a:p>
      </dgm:t>
    </dgm:pt>
    <dgm:pt modelId="{AB6E2419-FC2B-4355-A169-8FD5FE25CE53}" type="sibTrans" cxnId="{42100783-A208-4215-BA95-DBE5B7731B7C}">
      <dgm:prSet/>
      <dgm:spPr/>
      <dgm:t>
        <a:bodyPr/>
        <a:lstStyle/>
        <a:p>
          <a:endParaRPr lang="en-US"/>
        </a:p>
      </dgm:t>
    </dgm:pt>
    <dgm:pt modelId="{046EBED6-175E-3C4F-B774-560BA00B9A27}" type="pres">
      <dgm:prSet presAssocID="{9221B16B-B5C8-4CD7-9412-76DB44C6D6CD}" presName="diagram" presStyleCnt="0">
        <dgm:presLayoutVars>
          <dgm:dir/>
          <dgm:resizeHandles val="exact"/>
        </dgm:presLayoutVars>
      </dgm:prSet>
      <dgm:spPr/>
    </dgm:pt>
    <dgm:pt modelId="{389771AD-A48F-5642-B785-027975AF0F32}" type="pres">
      <dgm:prSet presAssocID="{9A933C5F-A416-42B0-8699-DF04808DDC4B}" presName="node" presStyleLbl="node1" presStyleIdx="0" presStyleCnt="5">
        <dgm:presLayoutVars>
          <dgm:bulletEnabled val="1"/>
        </dgm:presLayoutVars>
      </dgm:prSet>
      <dgm:spPr/>
    </dgm:pt>
    <dgm:pt modelId="{40E729F3-831E-264A-BC89-F88FEA3FDA7D}" type="pres">
      <dgm:prSet presAssocID="{2BF47BC1-7C3F-4E42-A7C9-AF9F35430F70}" presName="sibTrans" presStyleCnt="0"/>
      <dgm:spPr/>
    </dgm:pt>
    <dgm:pt modelId="{55847E69-DCFE-A54A-971E-57CB0D70181E}" type="pres">
      <dgm:prSet presAssocID="{82B8B4F9-308A-43E7-93D5-13B56E2465EA}" presName="node" presStyleLbl="node1" presStyleIdx="1" presStyleCnt="5">
        <dgm:presLayoutVars>
          <dgm:bulletEnabled val="1"/>
        </dgm:presLayoutVars>
      </dgm:prSet>
      <dgm:spPr/>
    </dgm:pt>
    <dgm:pt modelId="{141EDD2B-7C6E-4D4E-83C1-329D23677148}" type="pres">
      <dgm:prSet presAssocID="{0C803569-A8DD-438E-BCBC-3BEC44ED46AD}" presName="sibTrans" presStyleCnt="0"/>
      <dgm:spPr/>
    </dgm:pt>
    <dgm:pt modelId="{CD524B6B-203A-CC4D-9FBC-86D2FAB3B6AC}" type="pres">
      <dgm:prSet presAssocID="{E03FC36D-AF59-41B0-920A-D713A6AFFB22}" presName="node" presStyleLbl="node1" presStyleIdx="2" presStyleCnt="5">
        <dgm:presLayoutVars>
          <dgm:bulletEnabled val="1"/>
        </dgm:presLayoutVars>
      </dgm:prSet>
      <dgm:spPr/>
    </dgm:pt>
    <dgm:pt modelId="{A4FC5ECE-0CD5-DF42-A07C-BB695F2D630F}" type="pres">
      <dgm:prSet presAssocID="{BE1FD7F4-4414-4ED5-A25C-E9893C57032D}" presName="sibTrans" presStyleCnt="0"/>
      <dgm:spPr/>
    </dgm:pt>
    <dgm:pt modelId="{005875CB-9B94-964E-A257-DFD5A3D0B182}" type="pres">
      <dgm:prSet presAssocID="{39C65886-1075-4C31-875C-23E010CD3167}" presName="node" presStyleLbl="node1" presStyleIdx="3" presStyleCnt="5">
        <dgm:presLayoutVars>
          <dgm:bulletEnabled val="1"/>
        </dgm:presLayoutVars>
      </dgm:prSet>
      <dgm:spPr/>
    </dgm:pt>
    <dgm:pt modelId="{3032FA90-77EA-5547-9A27-6FFC0E02D018}" type="pres">
      <dgm:prSet presAssocID="{BBBAA727-0807-4153-8B59-9779982F1387}" presName="sibTrans" presStyleCnt="0"/>
      <dgm:spPr/>
    </dgm:pt>
    <dgm:pt modelId="{783DC653-9A85-8047-B0CA-7FBC282B1434}" type="pres">
      <dgm:prSet presAssocID="{052E5676-AA69-452C-BFD1-452FF96BB339}" presName="node" presStyleLbl="node1" presStyleIdx="4" presStyleCnt="5">
        <dgm:presLayoutVars>
          <dgm:bulletEnabled val="1"/>
        </dgm:presLayoutVars>
      </dgm:prSet>
      <dgm:spPr/>
    </dgm:pt>
  </dgm:ptLst>
  <dgm:cxnLst>
    <dgm:cxn modelId="{8F55F116-6857-144A-AAFF-139AF9529162}" type="presOf" srcId="{052E5676-AA69-452C-BFD1-452FF96BB339}" destId="{783DC653-9A85-8047-B0CA-7FBC282B1434}" srcOrd="0" destOrd="0" presId="urn:microsoft.com/office/officeart/2005/8/layout/default"/>
    <dgm:cxn modelId="{E2CD4630-2A5C-CF42-904D-D7F024C95B19}" type="presOf" srcId="{E03FC36D-AF59-41B0-920A-D713A6AFFB22}" destId="{CD524B6B-203A-CC4D-9FBC-86D2FAB3B6AC}" srcOrd="0" destOrd="0" presId="urn:microsoft.com/office/officeart/2005/8/layout/default"/>
    <dgm:cxn modelId="{0D056346-49FA-A941-99EF-DDE826A9B37E}" type="presOf" srcId="{39C65886-1075-4C31-875C-23E010CD3167}" destId="{005875CB-9B94-964E-A257-DFD5A3D0B182}" srcOrd="0" destOrd="0" presId="urn:microsoft.com/office/officeart/2005/8/layout/default"/>
    <dgm:cxn modelId="{C7A2FE7D-580F-3844-A84B-5BE53E80902C}" type="presOf" srcId="{9A933C5F-A416-42B0-8699-DF04808DDC4B}" destId="{389771AD-A48F-5642-B785-027975AF0F32}" srcOrd="0" destOrd="0" presId="urn:microsoft.com/office/officeart/2005/8/layout/default"/>
    <dgm:cxn modelId="{42100783-A208-4215-BA95-DBE5B7731B7C}" srcId="{9221B16B-B5C8-4CD7-9412-76DB44C6D6CD}" destId="{052E5676-AA69-452C-BFD1-452FF96BB339}" srcOrd="4" destOrd="0" parTransId="{374965CA-A7AC-4FCF-91E7-599331B51B12}" sibTransId="{AB6E2419-FC2B-4355-A169-8FD5FE25CE53}"/>
    <dgm:cxn modelId="{CFB35896-6006-485F-84F5-0F625C94C53D}" srcId="{9221B16B-B5C8-4CD7-9412-76DB44C6D6CD}" destId="{E03FC36D-AF59-41B0-920A-D713A6AFFB22}" srcOrd="2" destOrd="0" parTransId="{85EBFCE1-1CF2-4552-99BC-7721AEFDD103}" sibTransId="{BE1FD7F4-4414-4ED5-A25C-E9893C57032D}"/>
    <dgm:cxn modelId="{92B7B8B8-691E-4C79-BA65-72693C99C6B8}" srcId="{9221B16B-B5C8-4CD7-9412-76DB44C6D6CD}" destId="{9A933C5F-A416-42B0-8699-DF04808DDC4B}" srcOrd="0" destOrd="0" parTransId="{17662006-9FB0-4133-9D3F-A551DAA3588B}" sibTransId="{2BF47BC1-7C3F-4E42-A7C9-AF9F35430F70}"/>
    <dgm:cxn modelId="{55A047C0-E10F-684D-8DD3-F33705C10296}" type="presOf" srcId="{82B8B4F9-308A-43E7-93D5-13B56E2465EA}" destId="{55847E69-DCFE-A54A-971E-57CB0D70181E}" srcOrd="0" destOrd="0" presId="urn:microsoft.com/office/officeart/2005/8/layout/default"/>
    <dgm:cxn modelId="{5607F2CF-EB25-49FF-AD62-3CD28545286D}" srcId="{9221B16B-B5C8-4CD7-9412-76DB44C6D6CD}" destId="{39C65886-1075-4C31-875C-23E010CD3167}" srcOrd="3" destOrd="0" parTransId="{E7D7810E-ED7A-4E04-9F21-96C4FCE64CB7}" sibTransId="{BBBAA727-0807-4153-8B59-9779982F1387}"/>
    <dgm:cxn modelId="{D1013FD4-61BF-4E87-9E59-5F8DC6F38463}" srcId="{9221B16B-B5C8-4CD7-9412-76DB44C6D6CD}" destId="{82B8B4F9-308A-43E7-93D5-13B56E2465EA}" srcOrd="1" destOrd="0" parTransId="{4C3E01EC-6B67-4312-B877-48B083654EA3}" sibTransId="{0C803569-A8DD-438E-BCBC-3BEC44ED46AD}"/>
    <dgm:cxn modelId="{359695EC-777B-F64D-91C2-13B6EFA7A898}" type="presOf" srcId="{9221B16B-B5C8-4CD7-9412-76DB44C6D6CD}" destId="{046EBED6-175E-3C4F-B774-560BA00B9A27}" srcOrd="0" destOrd="0" presId="urn:microsoft.com/office/officeart/2005/8/layout/default"/>
    <dgm:cxn modelId="{415CE641-9CCA-9241-9EE6-8A4ADD75FD73}" type="presParOf" srcId="{046EBED6-175E-3C4F-B774-560BA00B9A27}" destId="{389771AD-A48F-5642-B785-027975AF0F32}" srcOrd="0" destOrd="0" presId="urn:microsoft.com/office/officeart/2005/8/layout/default"/>
    <dgm:cxn modelId="{2FB58686-B24B-EB40-8A85-4F5515C60FD6}" type="presParOf" srcId="{046EBED6-175E-3C4F-B774-560BA00B9A27}" destId="{40E729F3-831E-264A-BC89-F88FEA3FDA7D}" srcOrd="1" destOrd="0" presId="urn:microsoft.com/office/officeart/2005/8/layout/default"/>
    <dgm:cxn modelId="{7FAE49CC-CFD2-4E4D-870F-BA6556DEC9C4}" type="presParOf" srcId="{046EBED6-175E-3C4F-B774-560BA00B9A27}" destId="{55847E69-DCFE-A54A-971E-57CB0D70181E}" srcOrd="2" destOrd="0" presId="urn:microsoft.com/office/officeart/2005/8/layout/default"/>
    <dgm:cxn modelId="{7159D11B-D4EC-2B4D-A63F-02C8BF9CFC11}" type="presParOf" srcId="{046EBED6-175E-3C4F-B774-560BA00B9A27}" destId="{141EDD2B-7C6E-4D4E-83C1-329D23677148}" srcOrd="3" destOrd="0" presId="urn:microsoft.com/office/officeart/2005/8/layout/default"/>
    <dgm:cxn modelId="{9971140B-A292-D741-9B0C-7E996118B84E}" type="presParOf" srcId="{046EBED6-175E-3C4F-B774-560BA00B9A27}" destId="{CD524B6B-203A-CC4D-9FBC-86D2FAB3B6AC}" srcOrd="4" destOrd="0" presId="urn:microsoft.com/office/officeart/2005/8/layout/default"/>
    <dgm:cxn modelId="{5E0BA582-1D6E-3C4E-B1DA-BB01D267DDD1}" type="presParOf" srcId="{046EBED6-175E-3C4F-B774-560BA00B9A27}" destId="{A4FC5ECE-0CD5-DF42-A07C-BB695F2D630F}" srcOrd="5" destOrd="0" presId="urn:microsoft.com/office/officeart/2005/8/layout/default"/>
    <dgm:cxn modelId="{B2016E44-CEEA-0845-A057-0A14A263DAF3}" type="presParOf" srcId="{046EBED6-175E-3C4F-B774-560BA00B9A27}" destId="{005875CB-9B94-964E-A257-DFD5A3D0B182}" srcOrd="6" destOrd="0" presId="urn:microsoft.com/office/officeart/2005/8/layout/default"/>
    <dgm:cxn modelId="{2F5F6F8A-90AC-3141-B1A2-ED1E8C07CEFE}" type="presParOf" srcId="{046EBED6-175E-3C4F-B774-560BA00B9A27}" destId="{3032FA90-77EA-5547-9A27-6FFC0E02D018}" srcOrd="7" destOrd="0" presId="urn:microsoft.com/office/officeart/2005/8/layout/default"/>
    <dgm:cxn modelId="{CAB620BA-1DF2-2442-938B-AC46AFD3303F}" type="presParOf" srcId="{046EBED6-175E-3C4F-B774-560BA00B9A27}" destId="{783DC653-9A85-8047-B0CA-7FBC282B143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C733CB-9667-4B9C-8930-BAFE4C63D52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48D906B-38A5-465E-A3C1-6149890FEC62}">
      <dgm:prSet custT="1"/>
      <dgm:spPr/>
      <dgm:t>
        <a:bodyPr/>
        <a:lstStyle/>
        <a:p>
          <a:r>
            <a:rPr lang="en-US" sz="1400" dirty="0"/>
            <a:t>DDF RID 3132							$4500 </a:t>
          </a:r>
        </a:p>
        <a:p>
          <a:r>
            <a:rPr lang="en-US" sz="1400" dirty="0"/>
            <a:t>+ World Fund 							$3600</a:t>
          </a:r>
        </a:p>
      </dgm:t>
    </dgm:pt>
    <dgm:pt modelId="{6B8160FD-4482-438D-ADC8-EBBF6FDBD16D}" type="parTrans" cxnId="{D0CE73EE-C064-4F32-8221-85F38FD9C4F5}">
      <dgm:prSet/>
      <dgm:spPr/>
      <dgm:t>
        <a:bodyPr/>
        <a:lstStyle/>
        <a:p>
          <a:endParaRPr lang="en-US"/>
        </a:p>
      </dgm:t>
    </dgm:pt>
    <dgm:pt modelId="{068471E2-EE52-4764-B6F7-4D7A86B0A34D}" type="sibTrans" cxnId="{D0CE73EE-C064-4F32-8221-85F38FD9C4F5}">
      <dgm:prSet/>
      <dgm:spPr/>
      <dgm:t>
        <a:bodyPr/>
        <a:lstStyle/>
        <a:p>
          <a:endParaRPr lang="en-US"/>
        </a:p>
      </dgm:t>
    </dgm:pt>
    <dgm:pt modelId="{2EC84E82-EC2E-48A3-927D-B75161FF875D}">
      <dgm:prSet custT="1"/>
      <dgm:spPr/>
      <dgm:t>
        <a:bodyPr/>
        <a:lstStyle/>
        <a:p>
          <a:r>
            <a:rPr lang="en-US" sz="1400" dirty="0"/>
            <a:t>Cash Contribution RID 3132					$6000</a:t>
          </a:r>
        </a:p>
      </dgm:t>
    </dgm:pt>
    <dgm:pt modelId="{9AEF271E-96A5-48C4-A72E-CC1F6F5FCD48}" type="parTrans" cxnId="{5EBD8A2A-6752-4824-B6B6-6D73B66DF66B}">
      <dgm:prSet/>
      <dgm:spPr/>
      <dgm:t>
        <a:bodyPr/>
        <a:lstStyle/>
        <a:p>
          <a:endParaRPr lang="en-US"/>
        </a:p>
      </dgm:t>
    </dgm:pt>
    <dgm:pt modelId="{46C5BA2C-BB26-4A59-AF6C-9AB9BB43B792}" type="sibTrans" cxnId="{5EBD8A2A-6752-4824-B6B6-6D73B66DF66B}">
      <dgm:prSet/>
      <dgm:spPr/>
      <dgm:t>
        <a:bodyPr/>
        <a:lstStyle/>
        <a:p>
          <a:endParaRPr lang="en-US"/>
        </a:p>
      </dgm:t>
    </dgm:pt>
    <dgm:pt modelId="{4EC9EC4C-0ECF-4DE0-8779-413B9C5997E1}">
      <dgm:prSet custT="1"/>
      <dgm:spPr/>
      <dgm:t>
        <a:bodyPr/>
        <a:lstStyle/>
        <a:p>
          <a:r>
            <a:rPr lang="en-US" sz="500" dirty="0"/>
            <a:t>(</a:t>
          </a:r>
          <a:r>
            <a:rPr lang="en-US" sz="1400" dirty="0"/>
            <a:t>DDF &amp; Cash International club $21,400)</a:t>
          </a:r>
        </a:p>
        <a:p>
          <a:r>
            <a:rPr lang="en-US" sz="1400" dirty="0"/>
            <a:t>DDF																						$11,890</a:t>
          </a:r>
        </a:p>
        <a:p>
          <a:r>
            <a:rPr lang="en-US" sz="1400" dirty="0"/>
            <a:t>World Fund																				$9,512</a:t>
          </a:r>
        </a:p>
        <a:p>
          <a:endParaRPr lang="en-US" sz="500" dirty="0"/>
        </a:p>
      </dgm:t>
    </dgm:pt>
    <dgm:pt modelId="{60A6E190-E557-4243-B38B-78D2407C03FE}" type="parTrans" cxnId="{818DB77B-ECA8-464B-85A4-CA6EA3AD2855}">
      <dgm:prSet/>
      <dgm:spPr/>
      <dgm:t>
        <a:bodyPr/>
        <a:lstStyle/>
        <a:p>
          <a:endParaRPr lang="en-US"/>
        </a:p>
      </dgm:t>
    </dgm:pt>
    <dgm:pt modelId="{51D04B5E-444A-48C3-81FC-19553CAACCCF}" type="sibTrans" cxnId="{818DB77B-ECA8-464B-85A4-CA6EA3AD2855}">
      <dgm:prSet/>
      <dgm:spPr/>
      <dgm:t>
        <a:bodyPr/>
        <a:lstStyle/>
        <a:p>
          <a:endParaRPr lang="en-US"/>
        </a:p>
      </dgm:t>
    </dgm:pt>
    <dgm:pt modelId="{D3519FCF-098A-456A-9B97-F98DB4022A64}">
      <dgm:prSet custT="1"/>
      <dgm:spPr/>
      <dgm:t>
        <a:bodyPr/>
        <a:lstStyle/>
        <a:p>
          <a:r>
            <a:rPr lang="en-US" sz="1400" dirty="0"/>
            <a:t>Cash from other partner clubs					</a:t>
          </a:r>
          <a:r>
            <a:rPr lang="en-US" sz="1400"/>
            <a:t>$14,998</a:t>
          </a:r>
          <a:endParaRPr lang="en-US" sz="1400" dirty="0"/>
        </a:p>
      </dgm:t>
    </dgm:pt>
    <dgm:pt modelId="{FDB47D5E-686D-4497-8148-5CDB717C3DF0}" type="parTrans" cxnId="{BD3B3343-4AA5-4790-94BE-D39749E50B57}">
      <dgm:prSet/>
      <dgm:spPr/>
      <dgm:t>
        <a:bodyPr/>
        <a:lstStyle/>
        <a:p>
          <a:endParaRPr lang="en-US"/>
        </a:p>
      </dgm:t>
    </dgm:pt>
    <dgm:pt modelId="{B88912AA-8095-4A82-9E08-02D86628FCF3}" type="sibTrans" cxnId="{BD3B3343-4AA5-4790-94BE-D39749E50B57}">
      <dgm:prSet/>
      <dgm:spPr/>
      <dgm:t>
        <a:bodyPr/>
        <a:lstStyle/>
        <a:p>
          <a:endParaRPr lang="en-US"/>
        </a:p>
      </dgm:t>
    </dgm:pt>
    <dgm:pt modelId="{5CB3CC6C-7E72-422E-BA22-9C19C2FA7A7A}">
      <dgm:prSet custT="1"/>
      <dgm:spPr/>
      <dgm:t>
        <a:bodyPr/>
        <a:lstStyle/>
        <a:p>
          <a:r>
            <a:rPr lang="en-US" sz="1400" dirty="0"/>
            <a:t>Total								 $50,500</a:t>
          </a:r>
        </a:p>
      </dgm:t>
    </dgm:pt>
    <dgm:pt modelId="{263EE0DB-4596-4624-B498-77088F97ED6C}" type="parTrans" cxnId="{3897BDC2-B582-48E2-A5B1-0D134D682EC2}">
      <dgm:prSet/>
      <dgm:spPr/>
      <dgm:t>
        <a:bodyPr/>
        <a:lstStyle/>
        <a:p>
          <a:endParaRPr lang="en-US"/>
        </a:p>
      </dgm:t>
    </dgm:pt>
    <dgm:pt modelId="{211C26F8-3C75-426C-8483-28DC5485EFE2}" type="sibTrans" cxnId="{3897BDC2-B582-48E2-A5B1-0D134D682EC2}">
      <dgm:prSet/>
      <dgm:spPr/>
      <dgm:t>
        <a:bodyPr/>
        <a:lstStyle/>
        <a:p>
          <a:endParaRPr lang="en-US"/>
        </a:p>
      </dgm:t>
    </dgm:pt>
    <dgm:pt modelId="{16E667AC-FBE4-B241-A622-62ED6BB256FE}" type="pres">
      <dgm:prSet presAssocID="{05C733CB-9667-4B9C-8930-BAFE4C63D52F}" presName="linear" presStyleCnt="0">
        <dgm:presLayoutVars>
          <dgm:animLvl val="lvl"/>
          <dgm:resizeHandles val="exact"/>
        </dgm:presLayoutVars>
      </dgm:prSet>
      <dgm:spPr/>
    </dgm:pt>
    <dgm:pt modelId="{8820837F-CE8B-C54A-B7D3-A4EAA8514522}" type="pres">
      <dgm:prSet presAssocID="{F48D906B-38A5-465E-A3C1-6149890FEC62}" presName="parentText" presStyleLbl="node1" presStyleIdx="0" presStyleCnt="5" custScaleY="127039">
        <dgm:presLayoutVars>
          <dgm:chMax val="0"/>
          <dgm:bulletEnabled val="1"/>
        </dgm:presLayoutVars>
      </dgm:prSet>
      <dgm:spPr/>
    </dgm:pt>
    <dgm:pt modelId="{D1069424-5CB4-AD41-A4B2-A171B9AD3B0A}" type="pres">
      <dgm:prSet presAssocID="{068471E2-EE52-4764-B6F7-4D7A86B0A34D}" presName="spacer" presStyleCnt="0"/>
      <dgm:spPr/>
    </dgm:pt>
    <dgm:pt modelId="{53189F5F-135A-3541-84E4-C2B8A1569093}" type="pres">
      <dgm:prSet presAssocID="{2EC84E82-EC2E-48A3-927D-B75161FF875D}" presName="parentText" presStyleLbl="node1" presStyleIdx="1" presStyleCnt="5" custLinFactNeighborY="74906">
        <dgm:presLayoutVars>
          <dgm:chMax val="0"/>
          <dgm:bulletEnabled val="1"/>
        </dgm:presLayoutVars>
      </dgm:prSet>
      <dgm:spPr/>
    </dgm:pt>
    <dgm:pt modelId="{C58A7BDD-78C4-DF4D-8628-D0276C912C5F}" type="pres">
      <dgm:prSet presAssocID="{46C5BA2C-BB26-4A59-AF6C-9AB9BB43B792}" presName="spacer" presStyleCnt="0"/>
      <dgm:spPr/>
    </dgm:pt>
    <dgm:pt modelId="{A3A2213D-40DF-1D4A-B194-75D37AF885C5}" type="pres">
      <dgm:prSet presAssocID="{4EC9EC4C-0ECF-4DE0-8779-413B9C5997E1}" presName="parentText" presStyleLbl="node1" presStyleIdx="2" presStyleCnt="5">
        <dgm:presLayoutVars>
          <dgm:chMax val="0"/>
          <dgm:bulletEnabled val="1"/>
        </dgm:presLayoutVars>
      </dgm:prSet>
      <dgm:spPr/>
    </dgm:pt>
    <dgm:pt modelId="{EC835AD5-B381-9242-A171-CD4EEF0E39C0}" type="pres">
      <dgm:prSet presAssocID="{51D04B5E-444A-48C3-81FC-19553CAACCCF}" presName="spacer" presStyleCnt="0"/>
      <dgm:spPr/>
    </dgm:pt>
    <dgm:pt modelId="{2700C464-807A-CE45-B26C-9557F27E377C}" type="pres">
      <dgm:prSet presAssocID="{D3519FCF-098A-456A-9B97-F98DB4022A64}" presName="parentText" presStyleLbl="node1" presStyleIdx="3" presStyleCnt="5">
        <dgm:presLayoutVars>
          <dgm:chMax val="0"/>
          <dgm:bulletEnabled val="1"/>
        </dgm:presLayoutVars>
      </dgm:prSet>
      <dgm:spPr/>
    </dgm:pt>
    <dgm:pt modelId="{907EA9C9-34E6-1149-A4FC-9EF1FB05582D}" type="pres">
      <dgm:prSet presAssocID="{B88912AA-8095-4A82-9E08-02D86628FCF3}" presName="spacer" presStyleCnt="0"/>
      <dgm:spPr/>
    </dgm:pt>
    <dgm:pt modelId="{4D939DBD-CB8F-BC44-B289-14893377C83F}" type="pres">
      <dgm:prSet presAssocID="{5CB3CC6C-7E72-422E-BA22-9C19C2FA7A7A}" presName="parentText" presStyleLbl="node1" presStyleIdx="4" presStyleCnt="5">
        <dgm:presLayoutVars>
          <dgm:chMax val="0"/>
          <dgm:bulletEnabled val="1"/>
        </dgm:presLayoutVars>
      </dgm:prSet>
      <dgm:spPr/>
    </dgm:pt>
  </dgm:ptLst>
  <dgm:cxnLst>
    <dgm:cxn modelId="{274DD504-7FF6-0C44-B802-3D8000FA5DA6}" type="presOf" srcId="{5CB3CC6C-7E72-422E-BA22-9C19C2FA7A7A}" destId="{4D939DBD-CB8F-BC44-B289-14893377C83F}" srcOrd="0" destOrd="0" presId="urn:microsoft.com/office/officeart/2005/8/layout/vList2"/>
    <dgm:cxn modelId="{EEA8151B-50F3-134D-9B47-9B061A39B204}" type="presOf" srcId="{05C733CB-9667-4B9C-8930-BAFE4C63D52F}" destId="{16E667AC-FBE4-B241-A622-62ED6BB256FE}" srcOrd="0" destOrd="0" presId="urn:microsoft.com/office/officeart/2005/8/layout/vList2"/>
    <dgm:cxn modelId="{5EBD8A2A-6752-4824-B6B6-6D73B66DF66B}" srcId="{05C733CB-9667-4B9C-8930-BAFE4C63D52F}" destId="{2EC84E82-EC2E-48A3-927D-B75161FF875D}" srcOrd="1" destOrd="0" parTransId="{9AEF271E-96A5-48C4-A72E-CC1F6F5FCD48}" sibTransId="{46C5BA2C-BB26-4A59-AF6C-9AB9BB43B792}"/>
    <dgm:cxn modelId="{B6016635-9B92-3245-A266-11576B00AE55}" type="presOf" srcId="{D3519FCF-098A-456A-9B97-F98DB4022A64}" destId="{2700C464-807A-CE45-B26C-9557F27E377C}" srcOrd="0" destOrd="0" presId="urn:microsoft.com/office/officeart/2005/8/layout/vList2"/>
    <dgm:cxn modelId="{BD3B3343-4AA5-4790-94BE-D39749E50B57}" srcId="{05C733CB-9667-4B9C-8930-BAFE4C63D52F}" destId="{D3519FCF-098A-456A-9B97-F98DB4022A64}" srcOrd="3" destOrd="0" parTransId="{FDB47D5E-686D-4497-8148-5CDB717C3DF0}" sibTransId="{B88912AA-8095-4A82-9E08-02D86628FCF3}"/>
    <dgm:cxn modelId="{818DB77B-ECA8-464B-85A4-CA6EA3AD2855}" srcId="{05C733CB-9667-4B9C-8930-BAFE4C63D52F}" destId="{4EC9EC4C-0ECF-4DE0-8779-413B9C5997E1}" srcOrd="2" destOrd="0" parTransId="{60A6E190-E557-4243-B38B-78D2407C03FE}" sibTransId="{51D04B5E-444A-48C3-81FC-19553CAACCCF}"/>
    <dgm:cxn modelId="{516C6F7D-BD3E-1447-9DB2-036426B4F064}" type="presOf" srcId="{2EC84E82-EC2E-48A3-927D-B75161FF875D}" destId="{53189F5F-135A-3541-84E4-C2B8A1569093}" srcOrd="0" destOrd="0" presId="urn:microsoft.com/office/officeart/2005/8/layout/vList2"/>
    <dgm:cxn modelId="{3897BDC2-B582-48E2-A5B1-0D134D682EC2}" srcId="{05C733CB-9667-4B9C-8930-BAFE4C63D52F}" destId="{5CB3CC6C-7E72-422E-BA22-9C19C2FA7A7A}" srcOrd="4" destOrd="0" parTransId="{263EE0DB-4596-4624-B498-77088F97ED6C}" sibTransId="{211C26F8-3C75-426C-8483-28DC5485EFE2}"/>
    <dgm:cxn modelId="{CA3721CF-4B99-3D4E-82C0-CADD04978AD0}" type="presOf" srcId="{F48D906B-38A5-465E-A3C1-6149890FEC62}" destId="{8820837F-CE8B-C54A-B7D3-A4EAA8514522}" srcOrd="0" destOrd="0" presId="urn:microsoft.com/office/officeart/2005/8/layout/vList2"/>
    <dgm:cxn modelId="{D0CE73EE-C064-4F32-8221-85F38FD9C4F5}" srcId="{05C733CB-9667-4B9C-8930-BAFE4C63D52F}" destId="{F48D906B-38A5-465E-A3C1-6149890FEC62}" srcOrd="0" destOrd="0" parTransId="{6B8160FD-4482-438D-ADC8-EBBF6FDBD16D}" sibTransId="{068471E2-EE52-4764-B6F7-4D7A86B0A34D}"/>
    <dgm:cxn modelId="{877951F4-D284-BB41-A4DB-66A69698A34A}" type="presOf" srcId="{4EC9EC4C-0ECF-4DE0-8779-413B9C5997E1}" destId="{A3A2213D-40DF-1D4A-B194-75D37AF885C5}" srcOrd="0" destOrd="0" presId="urn:microsoft.com/office/officeart/2005/8/layout/vList2"/>
    <dgm:cxn modelId="{4EA780FC-9E17-ED49-A9CD-D47C09F26684}" type="presParOf" srcId="{16E667AC-FBE4-B241-A622-62ED6BB256FE}" destId="{8820837F-CE8B-C54A-B7D3-A4EAA8514522}" srcOrd="0" destOrd="0" presId="urn:microsoft.com/office/officeart/2005/8/layout/vList2"/>
    <dgm:cxn modelId="{AD34A04F-6887-0241-898C-7199987C1502}" type="presParOf" srcId="{16E667AC-FBE4-B241-A622-62ED6BB256FE}" destId="{D1069424-5CB4-AD41-A4B2-A171B9AD3B0A}" srcOrd="1" destOrd="0" presId="urn:microsoft.com/office/officeart/2005/8/layout/vList2"/>
    <dgm:cxn modelId="{A4FE828E-EFCE-0547-8C30-9DB4A32569B9}" type="presParOf" srcId="{16E667AC-FBE4-B241-A622-62ED6BB256FE}" destId="{53189F5F-135A-3541-84E4-C2B8A1569093}" srcOrd="2" destOrd="0" presId="urn:microsoft.com/office/officeart/2005/8/layout/vList2"/>
    <dgm:cxn modelId="{E057BD36-454C-B848-997E-B37EE68B4CE8}" type="presParOf" srcId="{16E667AC-FBE4-B241-A622-62ED6BB256FE}" destId="{C58A7BDD-78C4-DF4D-8628-D0276C912C5F}" srcOrd="3" destOrd="0" presId="urn:microsoft.com/office/officeart/2005/8/layout/vList2"/>
    <dgm:cxn modelId="{9F829BF7-35C9-7540-BF98-3E2CBA69EA4C}" type="presParOf" srcId="{16E667AC-FBE4-B241-A622-62ED6BB256FE}" destId="{A3A2213D-40DF-1D4A-B194-75D37AF885C5}" srcOrd="4" destOrd="0" presId="urn:microsoft.com/office/officeart/2005/8/layout/vList2"/>
    <dgm:cxn modelId="{75E695C8-150A-C340-B1CD-CD0566691B86}" type="presParOf" srcId="{16E667AC-FBE4-B241-A622-62ED6BB256FE}" destId="{EC835AD5-B381-9242-A171-CD4EEF0E39C0}" srcOrd="5" destOrd="0" presId="urn:microsoft.com/office/officeart/2005/8/layout/vList2"/>
    <dgm:cxn modelId="{8C9FEF35-B4A0-B445-A0F1-560AC5DA2D94}" type="presParOf" srcId="{16E667AC-FBE4-B241-A622-62ED6BB256FE}" destId="{2700C464-807A-CE45-B26C-9557F27E377C}" srcOrd="6" destOrd="0" presId="urn:microsoft.com/office/officeart/2005/8/layout/vList2"/>
    <dgm:cxn modelId="{2C4DE426-D7A0-BE48-A2C0-A7B3281F8139}" type="presParOf" srcId="{16E667AC-FBE4-B241-A622-62ED6BB256FE}" destId="{907EA9C9-34E6-1149-A4FC-9EF1FB05582D}" srcOrd="7" destOrd="0" presId="urn:microsoft.com/office/officeart/2005/8/layout/vList2"/>
    <dgm:cxn modelId="{B60769D2-BE60-F546-B7FD-070E451E8B80}" type="presParOf" srcId="{16E667AC-FBE4-B241-A622-62ED6BB256FE}" destId="{4D939DBD-CB8F-BC44-B289-14893377C83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E0396-5094-8C4A-92E4-50073820F7A6}">
      <dsp:nvSpPr>
        <dsp:cNvPr id="0" name=""/>
        <dsp:cNvSpPr/>
      </dsp:nvSpPr>
      <dsp:spPr>
        <a:xfrm>
          <a:off x="0" y="207127"/>
          <a:ext cx="6666833" cy="16357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It has the trained expert man power. </a:t>
          </a:r>
          <a:endParaRPr lang="en-US" sz="2300" kern="1200"/>
        </a:p>
      </dsp:txBody>
      <dsp:txXfrm>
        <a:off x="79850" y="286977"/>
        <a:ext cx="6507133" cy="1476028"/>
      </dsp:txXfrm>
    </dsp:sp>
    <dsp:sp modelId="{EAE5F71E-BD98-0249-948F-F021149D49B0}">
      <dsp:nvSpPr>
        <dsp:cNvPr id="0" name=""/>
        <dsp:cNvSpPr/>
      </dsp:nvSpPr>
      <dsp:spPr>
        <a:xfrm>
          <a:off x="0" y="1909095"/>
          <a:ext cx="6666833" cy="1635728"/>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It has the necessary Equipments to diagnose and treat the ROP.</a:t>
          </a:r>
          <a:endParaRPr lang="en-US" sz="2300" kern="1200"/>
        </a:p>
      </dsp:txBody>
      <dsp:txXfrm>
        <a:off x="79850" y="1988945"/>
        <a:ext cx="6507133" cy="1476028"/>
      </dsp:txXfrm>
    </dsp:sp>
    <dsp:sp modelId="{66815AF6-A0B4-6548-B2DB-4950D57A9FE1}">
      <dsp:nvSpPr>
        <dsp:cNvPr id="0" name=""/>
        <dsp:cNvSpPr/>
      </dsp:nvSpPr>
      <dsp:spPr>
        <a:xfrm>
          <a:off x="0" y="3611064"/>
          <a:ext cx="6666833" cy="1635728"/>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The Widefield Imaging with Mobile Fundus Camera in Community settings with a limited trained workforce and vast geographical are more suitable for addressing ROP in community</a:t>
          </a:r>
          <a:endParaRPr lang="en-US" sz="2300" kern="1200"/>
        </a:p>
      </dsp:txBody>
      <dsp:txXfrm>
        <a:off x="79850" y="3690914"/>
        <a:ext cx="6507133" cy="1476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CAB29-B1C7-4AFE-A3B5-6B863601D8E0}">
      <dsp:nvSpPr>
        <dsp:cNvPr id="0" name=""/>
        <dsp:cNvSpPr/>
      </dsp:nvSpPr>
      <dsp:spPr>
        <a:xfrm>
          <a:off x="0" y="4592"/>
          <a:ext cx="6301601" cy="9782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933E9-9001-4E7D-9CED-3197F11FCDEF}">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30D469-D593-43BE-AEC5-B0D10D61C2FF}">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90000"/>
            </a:lnSpc>
            <a:spcBef>
              <a:spcPct val="0"/>
            </a:spcBef>
            <a:spcAft>
              <a:spcPct val="35000"/>
            </a:spcAft>
            <a:buNone/>
          </a:pPr>
          <a:r>
            <a:rPr lang="en-US" sz="1600" b="1" kern="1200"/>
            <a:t>Trained staff will carry the Imaging Camera to various district Hospitals/Medical colleges not having the expertise to screen and treat ROP cases.</a:t>
          </a:r>
          <a:endParaRPr lang="en-US" sz="1600" kern="1200"/>
        </a:p>
      </dsp:txBody>
      <dsp:txXfrm>
        <a:off x="1129902" y="4592"/>
        <a:ext cx="5171698" cy="978270"/>
      </dsp:txXfrm>
    </dsp:sp>
    <dsp:sp modelId="{9CA3D6D1-20BD-402B-9E7F-B41C4F5D3360}">
      <dsp:nvSpPr>
        <dsp:cNvPr id="0" name=""/>
        <dsp:cNvSpPr/>
      </dsp:nvSpPr>
      <dsp:spPr>
        <a:xfrm>
          <a:off x="0" y="1227431"/>
          <a:ext cx="6301601" cy="9782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02A50-74BB-4E15-AA39-74FA661E5C44}">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E8C2A-0AC5-4F55-9287-E3CC60333022}">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90000"/>
            </a:lnSpc>
            <a:spcBef>
              <a:spcPct val="0"/>
            </a:spcBef>
            <a:spcAft>
              <a:spcPct val="35000"/>
            </a:spcAft>
            <a:buNone/>
          </a:pPr>
          <a:r>
            <a:rPr lang="en-US" sz="1600" b="1" kern="1200"/>
            <a:t>Trained Imaging staff capture the images using widefield high resolution Camera.</a:t>
          </a:r>
          <a:endParaRPr lang="en-US" sz="1600" kern="1200"/>
        </a:p>
      </dsp:txBody>
      <dsp:txXfrm>
        <a:off x="1129902" y="1227431"/>
        <a:ext cx="5171698" cy="978270"/>
      </dsp:txXfrm>
    </dsp:sp>
    <dsp:sp modelId="{353B4964-E510-4BF3-906A-41E802A64221}">
      <dsp:nvSpPr>
        <dsp:cNvPr id="0" name=""/>
        <dsp:cNvSpPr/>
      </dsp:nvSpPr>
      <dsp:spPr>
        <a:xfrm>
          <a:off x="0" y="2450269"/>
          <a:ext cx="6301601" cy="9782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85E86-23D4-4E7D-93AC-CCF14061B216}">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48CAE-E4BC-4D3D-B57F-CBA840C424B4}">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90000"/>
            </a:lnSpc>
            <a:spcBef>
              <a:spcPct val="0"/>
            </a:spcBef>
            <a:spcAft>
              <a:spcPct val="35000"/>
            </a:spcAft>
            <a:buNone/>
          </a:pPr>
          <a:r>
            <a:rPr lang="en-US" sz="1600" b="1" kern="1200"/>
            <a:t>Images served in cloud based Servers.</a:t>
          </a:r>
          <a:endParaRPr lang="en-US" sz="1600" kern="1200"/>
        </a:p>
      </dsp:txBody>
      <dsp:txXfrm>
        <a:off x="1129902" y="2450269"/>
        <a:ext cx="5171698" cy="978270"/>
      </dsp:txXfrm>
    </dsp:sp>
    <dsp:sp modelId="{F1E6153B-3472-46A3-A5C8-60007921C42E}">
      <dsp:nvSpPr>
        <dsp:cNvPr id="0" name=""/>
        <dsp:cNvSpPr/>
      </dsp:nvSpPr>
      <dsp:spPr>
        <a:xfrm>
          <a:off x="0" y="3673107"/>
          <a:ext cx="6301601" cy="9782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1DD57-4681-42A7-B1E5-6FE76E9EF866}">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81E45-18FB-471E-8D22-3ECB30AFF9BA}">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90000"/>
            </a:lnSpc>
            <a:spcBef>
              <a:spcPct val="0"/>
            </a:spcBef>
            <a:spcAft>
              <a:spcPct val="35000"/>
            </a:spcAft>
            <a:buNone/>
          </a:pPr>
          <a:r>
            <a:rPr lang="en-US" sz="1600" b="1" kern="1200"/>
            <a:t>Opthamologists from the center view images in Real-Time</a:t>
          </a:r>
          <a:endParaRPr lang="en-US" sz="1600" kern="1200"/>
        </a:p>
      </dsp:txBody>
      <dsp:txXfrm>
        <a:off x="1129902" y="3673107"/>
        <a:ext cx="5171698" cy="978270"/>
      </dsp:txXfrm>
    </dsp:sp>
    <dsp:sp modelId="{2150D8D4-0A14-46B7-9FAB-B055C99ABF31}">
      <dsp:nvSpPr>
        <dsp:cNvPr id="0" name=""/>
        <dsp:cNvSpPr/>
      </dsp:nvSpPr>
      <dsp:spPr>
        <a:xfrm>
          <a:off x="0" y="4895945"/>
          <a:ext cx="6301601" cy="97827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7DF22-3CF5-481E-A8DE-F46F61BC06B3}">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9BAAD4-3027-4268-8A59-EE4377E90C8F}">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711200">
            <a:lnSpc>
              <a:spcPct val="90000"/>
            </a:lnSpc>
            <a:spcBef>
              <a:spcPct val="0"/>
            </a:spcBef>
            <a:spcAft>
              <a:spcPct val="35000"/>
            </a:spcAft>
            <a:buNone/>
          </a:pPr>
          <a:r>
            <a:rPr lang="en-US" sz="1600" b="1" kern="1200"/>
            <a:t>On their smart phones.</a:t>
          </a:r>
          <a:endParaRPr lang="en-US" sz="1600" kern="1200"/>
        </a:p>
      </dsp:txBody>
      <dsp:txXfrm>
        <a:off x="1129902" y="4895945"/>
        <a:ext cx="5171698" cy="978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71AD-A48F-5642-B785-027975AF0F32}">
      <dsp:nvSpPr>
        <dsp:cNvPr id="0" name=""/>
        <dsp:cNvSpPr/>
      </dsp:nvSpPr>
      <dsp:spPr>
        <a:xfrm>
          <a:off x="688982" y="1990"/>
          <a:ext cx="1911353" cy="11468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t>      Ret cam 	</a:t>
          </a:r>
        </a:p>
        <a:p>
          <a:pPr marL="0" lvl="0" indent="0" algn="ctr" defTabSz="622300">
            <a:lnSpc>
              <a:spcPct val="90000"/>
            </a:lnSpc>
            <a:spcBef>
              <a:spcPct val="0"/>
            </a:spcBef>
            <a:spcAft>
              <a:spcPct val="35000"/>
            </a:spcAft>
            <a:buNone/>
            <a:defRPr cap="all"/>
          </a:pPr>
          <a:r>
            <a:rPr lang="en-US" sz="1400" b="1" kern="1200" dirty="0"/>
            <a:t>$20,000</a:t>
          </a:r>
          <a:endParaRPr lang="en-US" sz="1400" kern="1200" dirty="0"/>
        </a:p>
      </dsp:txBody>
      <dsp:txXfrm>
        <a:off x="688982" y="1990"/>
        <a:ext cx="1911353" cy="1146811"/>
      </dsp:txXfrm>
    </dsp:sp>
    <dsp:sp modelId="{55847E69-DCFE-A54A-971E-57CB0D70181E}">
      <dsp:nvSpPr>
        <dsp:cNvPr id="0" name=""/>
        <dsp:cNvSpPr/>
      </dsp:nvSpPr>
      <dsp:spPr>
        <a:xfrm>
          <a:off x="2791470" y="1990"/>
          <a:ext cx="1911353" cy="11468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t>Diagnostic camps</a:t>
          </a:r>
        </a:p>
        <a:p>
          <a:pPr marL="0" lvl="0" indent="0" algn="ctr" defTabSz="622300">
            <a:lnSpc>
              <a:spcPct val="90000"/>
            </a:lnSpc>
            <a:spcBef>
              <a:spcPct val="0"/>
            </a:spcBef>
            <a:spcAft>
              <a:spcPct val="35000"/>
            </a:spcAft>
            <a:buNone/>
            <a:defRPr cap="all"/>
          </a:pPr>
          <a:r>
            <a:rPr lang="en-US" sz="1400" b="1" kern="1200" dirty="0"/>
            <a:t>$14,000</a:t>
          </a:r>
          <a:endParaRPr lang="en-US" sz="1400" kern="1200" dirty="0"/>
        </a:p>
      </dsp:txBody>
      <dsp:txXfrm>
        <a:off x="2791470" y="1990"/>
        <a:ext cx="1911353" cy="1146811"/>
      </dsp:txXfrm>
    </dsp:sp>
    <dsp:sp modelId="{CD524B6B-203A-CC4D-9FBC-86D2FAB3B6AC}">
      <dsp:nvSpPr>
        <dsp:cNvPr id="0" name=""/>
        <dsp:cNvSpPr/>
      </dsp:nvSpPr>
      <dsp:spPr>
        <a:xfrm>
          <a:off x="688982" y="1339937"/>
          <a:ext cx="1911353" cy="11468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b="1" kern="1200" dirty="0"/>
            <a:t>Cataract surgeries (ROP)</a:t>
          </a:r>
        </a:p>
        <a:p>
          <a:pPr marL="0" lvl="0" indent="0" algn="ctr" defTabSz="622300">
            <a:lnSpc>
              <a:spcPct val="90000"/>
            </a:lnSpc>
            <a:spcBef>
              <a:spcPct val="0"/>
            </a:spcBef>
            <a:spcAft>
              <a:spcPct val="35000"/>
            </a:spcAft>
            <a:buNone/>
            <a:defRPr cap="all"/>
          </a:pPr>
          <a:r>
            <a:rPr lang="en-US" sz="1400" b="1" kern="1200" dirty="0"/>
            <a:t>500 infants	$14,000</a:t>
          </a:r>
          <a:endParaRPr lang="en-US" sz="1400" kern="1200" dirty="0"/>
        </a:p>
      </dsp:txBody>
      <dsp:txXfrm>
        <a:off x="688982" y="1339937"/>
        <a:ext cx="1911353" cy="1146811"/>
      </dsp:txXfrm>
    </dsp:sp>
    <dsp:sp modelId="{005875CB-9B94-964E-A257-DFD5A3D0B182}">
      <dsp:nvSpPr>
        <dsp:cNvPr id="0" name=""/>
        <dsp:cNvSpPr/>
      </dsp:nvSpPr>
      <dsp:spPr>
        <a:xfrm>
          <a:off x="2791470" y="1339937"/>
          <a:ext cx="1911353" cy="11468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b="1" kern="1200"/>
            <a:t>Contingency and Project Management 	 $2500</a:t>
          </a:r>
          <a:endParaRPr lang="en-US" sz="1400" kern="1200"/>
        </a:p>
      </dsp:txBody>
      <dsp:txXfrm>
        <a:off x="2791470" y="1339937"/>
        <a:ext cx="1911353" cy="1146811"/>
      </dsp:txXfrm>
    </dsp:sp>
    <dsp:sp modelId="{783DC653-9A85-8047-B0CA-7FBC282B1434}">
      <dsp:nvSpPr>
        <dsp:cNvPr id="0" name=""/>
        <dsp:cNvSpPr/>
      </dsp:nvSpPr>
      <dsp:spPr>
        <a:xfrm>
          <a:off x="1740226" y="2677884"/>
          <a:ext cx="1911353" cy="114681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cap="all"/>
          </a:pPr>
          <a:r>
            <a:rPr lang="en-US" sz="1400" b="1" kern="1200"/>
            <a:t>Total Estimated Budget			 $50,500	</a:t>
          </a:r>
          <a:r>
            <a:rPr lang="en-US" sz="1400" kern="1200"/>
            <a:t>	</a:t>
          </a:r>
        </a:p>
      </dsp:txBody>
      <dsp:txXfrm>
        <a:off x="1740226" y="2677884"/>
        <a:ext cx="1911353" cy="1146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0837F-CE8B-C54A-B7D3-A4EAA8514522}">
      <dsp:nvSpPr>
        <dsp:cNvPr id="0" name=""/>
        <dsp:cNvSpPr/>
      </dsp:nvSpPr>
      <dsp:spPr>
        <a:xfrm>
          <a:off x="0" y="25974"/>
          <a:ext cx="6666833" cy="13317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DDF RID 3132							$4500 </a:t>
          </a:r>
        </a:p>
        <a:p>
          <a:pPr marL="0" lvl="0" indent="0" algn="l" defTabSz="622300">
            <a:lnSpc>
              <a:spcPct val="90000"/>
            </a:lnSpc>
            <a:spcBef>
              <a:spcPct val="0"/>
            </a:spcBef>
            <a:spcAft>
              <a:spcPct val="35000"/>
            </a:spcAft>
            <a:buNone/>
          </a:pPr>
          <a:r>
            <a:rPr lang="en-US" sz="1400" kern="1200" dirty="0"/>
            <a:t>+ World Fund 							$3600</a:t>
          </a:r>
        </a:p>
      </dsp:txBody>
      <dsp:txXfrm>
        <a:off x="65012" y="90986"/>
        <a:ext cx="6536809" cy="1201751"/>
      </dsp:txXfrm>
    </dsp:sp>
    <dsp:sp modelId="{53189F5F-135A-3541-84E4-C2B8A1569093}">
      <dsp:nvSpPr>
        <dsp:cNvPr id="0" name=""/>
        <dsp:cNvSpPr/>
      </dsp:nvSpPr>
      <dsp:spPr>
        <a:xfrm>
          <a:off x="0" y="1639838"/>
          <a:ext cx="6666833" cy="104832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Cash Contribution RID 3132					$6000</a:t>
          </a:r>
        </a:p>
      </dsp:txBody>
      <dsp:txXfrm>
        <a:off x="51175" y="1691013"/>
        <a:ext cx="6564483" cy="945970"/>
      </dsp:txXfrm>
    </dsp:sp>
    <dsp:sp modelId="{A3A2213D-40DF-1D4A-B194-75D37AF885C5}">
      <dsp:nvSpPr>
        <dsp:cNvPr id="0" name=""/>
        <dsp:cNvSpPr/>
      </dsp:nvSpPr>
      <dsp:spPr>
        <a:xfrm>
          <a:off x="0" y="2728630"/>
          <a:ext cx="6666833" cy="104832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kern="1200" dirty="0"/>
            <a:t>(</a:t>
          </a:r>
          <a:r>
            <a:rPr lang="en-US" sz="1400" kern="1200" dirty="0"/>
            <a:t>DDF &amp; Cash International club $21,400)</a:t>
          </a:r>
        </a:p>
        <a:p>
          <a:pPr marL="0" lvl="0" indent="0" algn="l" defTabSz="222250">
            <a:lnSpc>
              <a:spcPct val="90000"/>
            </a:lnSpc>
            <a:spcBef>
              <a:spcPct val="0"/>
            </a:spcBef>
            <a:spcAft>
              <a:spcPct val="35000"/>
            </a:spcAft>
            <a:buNone/>
          </a:pPr>
          <a:r>
            <a:rPr lang="en-US" sz="1400" kern="1200" dirty="0"/>
            <a:t>DDF																						$11,890</a:t>
          </a:r>
        </a:p>
        <a:p>
          <a:pPr marL="0" lvl="0" indent="0" algn="l" defTabSz="222250">
            <a:lnSpc>
              <a:spcPct val="90000"/>
            </a:lnSpc>
            <a:spcBef>
              <a:spcPct val="0"/>
            </a:spcBef>
            <a:spcAft>
              <a:spcPct val="35000"/>
            </a:spcAft>
            <a:buNone/>
          </a:pPr>
          <a:r>
            <a:rPr lang="en-US" sz="1400" kern="1200" dirty="0"/>
            <a:t>World Fund																				$9,512</a:t>
          </a:r>
        </a:p>
        <a:p>
          <a:pPr marL="0" lvl="0" indent="0" algn="l" defTabSz="222250">
            <a:lnSpc>
              <a:spcPct val="90000"/>
            </a:lnSpc>
            <a:spcBef>
              <a:spcPct val="0"/>
            </a:spcBef>
            <a:spcAft>
              <a:spcPct val="35000"/>
            </a:spcAft>
            <a:buNone/>
          </a:pPr>
          <a:endParaRPr lang="en-US" sz="500" kern="1200" dirty="0"/>
        </a:p>
      </dsp:txBody>
      <dsp:txXfrm>
        <a:off x="51175" y="2779805"/>
        <a:ext cx="6564483" cy="945970"/>
      </dsp:txXfrm>
    </dsp:sp>
    <dsp:sp modelId="{2700C464-807A-CE45-B26C-9557F27E377C}">
      <dsp:nvSpPr>
        <dsp:cNvPr id="0" name=""/>
        <dsp:cNvSpPr/>
      </dsp:nvSpPr>
      <dsp:spPr>
        <a:xfrm>
          <a:off x="0" y="3938230"/>
          <a:ext cx="6666833" cy="104832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Cash from other partner clubs					</a:t>
          </a:r>
          <a:r>
            <a:rPr lang="en-US" sz="1400" kern="1200"/>
            <a:t>$14,998</a:t>
          </a:r>
          <a:endParaRPr lang="en-US" sz="1400" kern="1200" dirty="0"/>
        </a:p>
      </dsp:txBody>
      <dsp:txXfrm>
        <a:off x="51175" y="3989405"/>
        <a:ext cx="6564483" cy="945970"/>
      </dsp:txXfrm>
    </dsp:sp>
    <dsp:sp modelId="{4D939DBD-CB8F-BC44-B289-14893377C83F}">
      <dsp:nvSpPr>
        <dsp:cNvPr id="0" name=""/>
        <dsp:cNvSpPr/>
      </dsp:nvSpPr>
      <dsp:spPr>
        <a:xfrm>
          <a:off x="0" y="5147830"/>
          <a:ext cx="6666833" cy="104832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Total								 $50,500</a:t>
          </a:r>
        </a:p>
      </dsp:txBody>
      <dsp:txXfrm>
        <a:off x="51175" y="5199005"/>
        <a:ext cx="6564483" cy="9459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AD72-03EA-642E-1578-84ADEEC47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2AF18D-8E73-67D9-2488-E77B42E5C1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0C8BF-BC2F-49FF-2F53-BFE7E9F5D6BC}"/>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376F297F-4EAC-0501-2820-7136F5D15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19057-8762-EA48-56E1-92D31938C7F7}"/>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74730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4905-238B-C5D9-2A89-72E01F434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211E0-36D5-C0BB-BD29-2E91693705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50945-2D2C-5F26-6E78-920B83A6CA11}"/>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978B815E-B7F5-9061-EF54-310897818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49AE6-2687-2C38-7646-19CFD887F6E6}"/>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140812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60E91-AC32-DEE0-DF1E-B235EE5BBB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8E52B4-DE5F-A7EA-097F-BCFA64925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3CE14-64E3-2DC2-BF1D-B0A09A617235}"/>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47D64910-AA55-A494-A350-BB8FF77AE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0518D-1938-3940-C7A8-D3F59201600A}"/>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1418882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E57A62E-B8A2-429D-B5D6-AD5643B17659}" type="datetimeFigureOut">
              <a:rPr lang="en-IN" smtClean="0"/>
              <a:t>21-11-2024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123753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47" y="87036"/>
            <a:ext cx="11881701" cy="761377"/>
          </a:xfrm>
        </p:spPr>
        <p:txBody>
          <a:bodyPr>
            <a:normAutofit/>
          </a:bodyPr>
          <a:lstStyle>
            <a:lvl1pPr>
              <a:defRPr sz="4000" b="0" cap="none" spc="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128047" y="980389"/>
            <a:ext cx="11881701" cy="5196575"/>
          </a:xfrm>
        </p:spPr>
        <p:txBody>
          <a:bodyPr/>
          <a:lstStyle>
            <a:lvl1pPr>
              <a:defRPr>
                <a:latin typeface="Source Sans 3 Semibold" panose="020B0603030403020204" pitchFamily="34" charset="0"/>
              </a:defRPr>
            </a:lvl1pPr>
            <a:lvl2pPr>
              <a:defRPr>
                <a:latin typeface="Source Sans 3 Semibold" panose="020B0603030403020204" pitchFamily="34" charset="0"/>
              </a:defRPr>
            </a:lvl2pPr>
            <a:lvl3pPr>
              <a:defRPr>
                <a:latin typeface="Source Sans 3 Semibold" panose="020B0603030403020204" pitchFamily="34" charset="0"/>
              </a:defRPr>
            </a:lvl3pPr>
            <a:lvl4pPr>
              <a:defRPr>
                <a:latin typeface="Source Sans 3 Semibold" panose="020B0603030403020204" pitchFamily="34" charset="0"/>
              </a:defRPr>
            </a:lvl4pPr>
            <a:lvl5pPr>
              <a:defRPr>
                <a:latin typeface="Source Sans 3 Semibold"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7A62E-B8A2-429D-B5D6-AD5643B17659}" type="datetimeFigureOut">
              <a:rPr lang="en-IN" smtClean="0"/>
              <a:t>21-11-2024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ACD3FA-CA89-4D62-B0F7-0B68C9AF9C51}" type="slidenum">
              <a:rPr lang="en-IN" smtClean="0"/>
              <a:t>‹#›</a:t>
            </a:fld>
            <a:endParaRPr lang="en-IN"/>
          </a:p>
        </p:txBody>
      </p:sp>
      <p:pic>
        <p:nvPicPr>
          <p:cNvPr id="8" name="Picture 7" descr="A yellow and black logo&#10;&#10;Description automatically generated with low confidence">
            <a:extLst>
              <a:ext uri="{FF2B5EF4-FFF2-40B4-BE49-F238E27FC236}">
                <a16:creationId xmlns:a16="http://schemas.microsoft.com/office/drawing/2014/main" id="{8041A727-F654-792F-4D49-682947000D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2677" y="87036"/>
            <a:ext cx="1036948" cy="777711"/>
          </a:xfrm>
          <a:prstGeom prst="rect">
            <a:avLst/>
          </a:prstGeom>
        </p:spPr>
      </p:pic>
      <p:sp>
        <p:nvSpPr>
          <p:cNvPr id="9" name="TextBox 8">
            <a:extLst>
              <a:ext uri="{FF2B5EF4-FFF2-40B4-BE49-F238E27FC236}">
                <a16:creationId xmlns:a16="http://schemas.microsoft.com/office/drawing/2014/main" id="{FC76523B-44B0-A08E-17C4-614BEFFC8722}"/>
              </a:ext>
            </a:extLst>
          </p:cNvPr>
          <p:cNvSpPr txBox="1"/>
          <p:nvPr userDrawn="1"/>
        </p:nvSpPr>
        <p:spPr>
          <a:xfrm>
            <a:off x="10739358" y="812056"/>
            <a:ext cx="1127873" cy="369332"/>
          </a:xfrm>
          <a:prstGeom prst="rect">
            <a:avLst/>
          </a:prstGeom>
          <a:noFill/>
        </p:spPr>
        <p:txBody>
          <a:bodyPr wrap="none" rtlCol="0">
            <a:spAutoFit/>
          </a:bodyPr>
          <a:lstStyle/>
          <a:p>
            <a:r>
              <a:rPr lang="en-US" sz="1800" dirty="0" err="1">
                <a:latin typeface="Source Sans 3 Semibold" panose="020B0603030403020204" pitchFamily="34" charset="0"/>
              </a:rPr>
              <a:t>Dist</a:t>
            </a:r>
            <a:r>
              <a:rPr lang="en-US" sz="1800" dirty="0">
                <a:latin typeface="Source Sans 3 Semibold" panose="020B0603030403020204" pitchFamily="34" charset="0"/>
              </a:rPr>
              <a:t>: 3132</a:t>
            </a:r>
            <a:endParaRPr lang="en-IN" sz="1800" dirty="0">
              <a:latin typeface="Source Sans 3 Semibold" panose="020B0603030403020204" pitchFamily="34" charset="0"/>
            </a:endParaRPr>
          </a:p>
        </p:txBody>
      </p:sp>
    </p:spTree>
    <p:extLst>
      <p:ext uri="{BB962C8B-B14F-4D97-AF65-F5344CB8AC3E}">
        <p14:creationId xmlns:p14="http://schemas.microsoft.com/office/powerpoint/2010/main" val="39394960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7A62E-B8A2-429D-B5D6-AD5643B17659}" type="datetimeFigureOut">
              <a:rPr lang="en-IN" smtClean="0"/>
              <a:t>21-11-2024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383855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1" y="1825625"/>
            <a:ext cx="38671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E57A62E-B8A2-429D-B5D6-AD5643B17659}" type="datetimeFigureOut">
              <a:rPr lang="en-IN" smtClean="0"/>
              <a:t>21-11-2024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149359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E57A62E-B8A2-429D-B5D6-AD5643B17659}" type="datetimeFigureOut">
              <a:rPr lang="en-IN" smtClean="0"/>
              <a:t>21-11-2024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159416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E57A62E-B8A2-429D-B5D6-AD5643B17659}" type="datetimeFigureOut">
              <a:rPr lang="en-IN" smtClean="0"/>
              <a:t>21-11-2024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3270797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7A62E-B8A2-429D-B5D6-AD5643B17659}" type="datetimeFigureOut">
              <a:rPr lang="en-IN" smtClean="0"/>
              <a:t>21-11-2024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7997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7A62E-B8A2-429D-B5D6-AD5643B17659}" type="datetimeFigureOut">
              <a:rPr lang="en-IN" smtClean="0"/>
              <a:t>21-11-2024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290434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26B1-423B-6BCB-3B1D-A857EC1B8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433DC-265A-57C9-9C06-49E6E3E9A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F83C5-806E-C29C-C667-0568CB92CE6E}"/>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9126B485-67B6-4C0F-E8E2-2CCE75C63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E095B-7135-C908-6687-2E467C8C2D7D}"/>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2971438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7A62E-B8A2-429D-B5D6-AD5643B17659}" type="datetimeFigureOut">
              <a:rPr lang="en-IN" smtClean="0"/>
              <a:t>21-11-2024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168835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7A62E-B8A2-429D-B5D6-AD5643B17659}" type="datetimeFigureOut">
              <a:rPr lang="en-IN" smtClean="0"/>
              <a:t>21-11-2024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297171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E57A62E-B8A2-429D-B5D6-AD5643B17659}" type="datetimeFigureOut">
              <a:rPr lang="en-IN" smtClean="0"/>
              <a:t>21-11-2024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ACD3FA-CA89-4D62-B0F7-0B68C9AF9C51}" type="slidenum">
              <a:rPr lang="en-IN" smtClean="0"/>
              <a:t>‹#›</a:t>
            </a:fld>
            <a:endParaRPr lang="en-IN"/>
          </a:p>
        </p:txBody>
      </p:sp>
    </p:spTree>
    <p:extLst>
      <p:ext uri="{BB962C8B-B14F-4D97-AF65-F5344CB8AC3E}">
        <p14:creationId xmlns:p14="http://schemas.microsoft.com/office/powerpoint/2010/main" val="157344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F0EE-2E77-6D57-1BC7-DB547C7C5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12EE86-0463-57B0-8546-68263BB149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1FECD-83D7-CB2B-5D20-FF0A49E02C53}"/>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1745645C-6842-08F1-493F-227E0563B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C3B15-A87A-2558-DF06-243B2F36809F}"/>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23390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34DA-4CA8-8810-94C0-8C4D338FC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CFD85-A4CD-19CA-2349-20EC9A71C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E31977-9AD9-ABDA-8F24-86552BA96F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BBE75-EEA7-E852-6FD9-AE055363113E}"/>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6" name="Footer Placeholder 5">
            <a:extLst>
              <a:ext uri="{FF2B5EF4-FFF2-40B4-BE49-F238E27FC236}">
                <a16:creationId xmlns:a16="http://schemas.microsoft.com/office/drawing/2014/main" id="{358A36BE-8DF8-291C-E92E-6B29B9CC8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79FFF-EFD7-1DA6-4B2F-4C0B49809C71}"/>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99578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A0ED-1E85-DE66-361D-3CCFB0EE0E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172A28-FAED-1946-9990-91C25FA6D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3A50B-B665-7DB6-65B6-2BF14C9817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A8E93-A231-65DA-BECE-8909E30BB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79C69-02FD-21EB-4447-E592B9684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1AB293-B5D6-9D18-5C86-E0B5CD4CF6D7}"/>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8" name="Footer Placeholder 7">
            <a:extLst>
              <a:ext uri="{FF2B5EF4-FFF2-40B4-BE49-F238E27FC236}">
                <a16:creationId xmlns:a16="http://schemas.microsoft.com/office/drawing/2014/main" id="{1A35D8F0-8192-E466-AF23-EE1452702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BAC94-3783-9831-AF1D-A637A007B181}"/>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291871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0B9F-F217-531B-E8C9-356C323F5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D7ACB0-FD3E-F78B-2EC5-18BA7B3785C9}"/>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4" name="Footer Placeholder 3">
            <a:extLst>
              <a:ext uri="{FF2B5EF4-FFF2-40B4-BE49-F238E27FC236}">
                <a16:creationId xmlns:a16="http://schemas.microsoft.com/office/drawing/2014/main" id="{9210D12D-A4B3-0DD6-E595-F0D158DBFD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F83DB-1EF9-537E-B59B-245CF7E3E85A}"/>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215514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48532-A54F-626B-35DB-1030D6498362}"/>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3" name="Footer Placeholder 2">
            <a:extLst>
              <a:ext uri="{FF2B5EF4-FFF2-40B4-BE49-F238E27FC236}">
                <a16:creationId xmlns:a16="http://schemas.microsoft.com/office/drawing/2014/main" id="{CAD07874-9050-E5E9-88DD-19DB9BB1BD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A0690B-3B52-C4EA-7E91-30C6B13EF3E4}"/>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48767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2C36-4428-9FFE-C69D-C0CC1090F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8D224-2540-5502-5F46-9A747F0CD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BA243-6513-3103-CB9D-A698100D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A4B79-EBE7-EDAA-05EC-2E4ECE53E74E}"/>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6" name="Footer Placeholder 5">
            <a:extLst>
              <a:ext uri="{FF2B5EF4-FFF2-40B4-BE49-F238E27FC236}">
                <a16:creationId xmlns:a16="http://schemas.microsoft.com/office/drawing/2014/main" id="{9297593B-CC44-BF9D-897B-B42ECF7F9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DEA69-7BA4-246B-7EAF-137DB46223D8}"/>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195359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4DA5-1A7C-0B63-8642-53DF22BD3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510D7E-BC58-E7B6-D49F-3F0341FA0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A47568-A074-EEC7-2523-F68B2A98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3328D8-F744-9312-01FE-9F5F47767FF0}"/>
              </a:ext>
            </a:extLst>
          </p:cNvPr>
          <p:cNvSpPr>
            <a:spLocks noGrp="1"/>
          </p:cNvSpPr>
          <p:nvPr>
            <p:ph type="dt" sz="half" idx="10"/>
          </p:nvPr>
        </p:nvSpPr>
        <p:spPr/>
        <p:txBody>
          <a:bodyPr/>
          <a:lstStyle/>
          <a:p>
            <a:fld id="{98474808-08FD-BD4C-875D-583FA89E0B2E}" type="datetimeFigureOut">
              <a:rPr lang="en-US" smtClean="0"/>
              <a:t>11/21/2024</a:t>
            </a:fld>
            <a:endParaRPr lang="en-US"/>
          </a:p>
        </p:txBody>
      </p:sp>
      <p:sp>
        <p:nvSpPr>
          <p:cNvPr id="6" name="Footer Placeholder 5">
            <a:extLst>
              <a:ext uri="{FF2B5EF4-FFF2-40B4-BE49-F238E27FC236}">
                <a16:creationId xmlns:a16="http://schemas.microsoft.com/office/drawing/2014/main" id="{C35C2C23-30E8-96DF-6A28-58A98B71E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C8BE2-9688-CF26-C1FA-C09823281767}"/>
              </a:ext>
            </a:extLst>
          </p:cNvPr>
          <p:cNvSpPr>
            <a:spLocks noGrp="1"/>
          </p:cNvSpPr>
          <p:nvPr>
            <p:ph type="sldNum" sz="quarter" idx="12"/>
          </p:nvPr>
        </p:nvSpPr>
        <p:spPr/>
        <p:txBody>
          <a:bodyPr/>
          <a:lstStyle/>
          <a:p>
            <a:fld id="{078246C5-9F40-BA45-9A5C-AD1779AE19F5}" type="slidenum">
              <a:rPr lang="en-US" smtClean="0"/>
              <a:t>‹#›</a:t>
            </a:fld>
            <a:endParaRPr lang="en-US"/>
          </a:p>
        </p:txBody>
      </p:sp>
    </p:spTree>
    <p:extLst>
      <p:ext uri="{BB962C8B-B14F-4D97-AF65-F5344CB8AC3E}">
        <p14:creationId xmlns:p14="http://schemas.microsoft.com/office/powerpoint/2010/main" val="286854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9D4A5-C253-4FAA-D773-3795A2CFC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AFAB5-75D6-88BB-A967-D6504DACFA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943FA-FA23-1FFA-42FE-56451A736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474808-08FD-BD4C-875D-583FA89E0B2E}" type="datetimeFigureOut">
              <a:rPr lang="en-US" smtClean="0"/>
              <a:t>11/21/2024</a:t>
            </a:fld>
            <a:endParaRPr lang="en-US"/>
          </a:p>
        </p:txBody>
      </p:sp>
      <p:sp>
        <p:nvSpPr>
          <p:cNvPr id="5" name="Footer Placeholder 4">
            <a:extLst>
              <a:ext uri="{FF2B5EF4-FFF2-40B4-BE49-F238E27FC236}">
                <a16:creationId xmlns:a16="http://schemas.microsoft.com/office/drawing/2014/main" id="{378E0CEA-CEA0-A96C-9101-C18AAFA4C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003DF2-AC73-AEA1-08B4-33D1445D9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8246C5-9F40-BA45-9A5C-AD1779AE19F5}" type="slidenum">
              <a:rPr lang="en-US" smtClean="0"/>
              <a:t>‹#›</a:t>
            </a:fld>
            <a:endParaRPr lang="en-US"/>
          </a:p>
        </p:txBody>
      </p:sp>
    </p:spTree>
    <p:extLst>
      <p:ext uri="{BB962C8B-B14F-4D97-AF65-F5344CB8AC3E}">
        <p14:creationId xmlns:p14="http://schemas.microsoft.com/office/powerpoint/2010/main" val="402419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7A62E-B8A2-429D-B5D6-AD5643B17659}" type="datetimeFigureOut">
              <a:rPr lang="en-IN" smtClean="0"/>
              <a:t>21-11-2024</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CD3FA-CA89-4D62-B0F7-0B68C9AF9C51}" type="slidenum">
              <a:rPr lang="en-IN" smtClean="0"/>
              <a:t>‹#›</a:t>
            </a:fld>
            <a:endParaRPr lang="en-IN"/>
          </a:p>
        </p:txBody>
      </p:sp>
    </p:spTree>
    <p:extLst>
      <p:ext uri="{BB962C8B-B14F-4D97-AF65-F5344CB8AC3E}">
        <p14:creationId xmlns:p14="http://schemas.microsoft.com/office/powerpoint/2010/main" val="3313470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upkarwa@gmail.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56" y="681556"/>
            <a:ext cx="5494888" cy="5494888"/>
          </a:xfrm>
          <a:prstGeom prst="rect">
            <a:avLst/>
          </a:prstGeom>
        </p:spPr>
      </p:pic>
      <p:sp>
        <p:nvSpPr>
          <p:cNvPr id="10" name="Rectangle 9"/>
          <p:cNvSpPr/>
          <p:nvPr/>
        </p:nvSpPr>
        <p:spPr>
          <a:xfrm>
            <a:off x="1524000" y="163286"/>
            <a:ext cx="9144000" cy="652054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667000" y="1122363"/>
            <a:ext cx="7457122" cy="2387600"/>
          </a:xfrm>
        </p:spPr>
        <p:txBody>
          <a:bodyPr>
            <a:normAutofit fontScale="90000"/>
          </a:bodyPr>
          <a:lstStyle/>
          <a:p>
            <a:r>
              <a:rPr lang="en-IN" dirty="0">
                <a:ln w="0"/>
                <a:effectLst>
                  <a:outerShdw blurRad="38100" dist="19050" dir="2700000" algn="tl" rotWithShape="0">
                    <a:schemeClr val="dk1">
                      <a:alpha val="40000"/>
                    </a:schemeClr>
                  </a:outerShdw>
                </a:effectLst>
                <a:latin typeface="+mj-lt"/>
              </a:rPr>
              <a:t>Proposed </a:t>
            </a:r>
            <a:r>
              <a:rPr lang="en-IN" dirty="0">
                <a:ln w="0"/>
                <a:solidFill>
                  <a:srgbClr val="FF0000"/>
                </a:solidFill>
                <a:effectLst>
                  <a:outerShdw blurRad="38100" dist="19050" dir="2700000" algn="tl" rotWithShape="0">
                    <a:schemeClr val="dk1">
                      <a:alpha val="40000"/>
                    </a:schemeClr>
                  </a:outerShdw>
                </a:effectLst>
                <a:latin typeface="+mj-lt"/>
              </a:rPr>
              <a:t>Global Grant</a:t>
            </a:r>
            <a:r>
              <a:rPr lang="en-IN" dirty="0">
                <a:ln w="0"/>
                <a:effectLst>
                  <a:outerShdw blurRad="38100" dist="19050" dir="2700000" algn="tl" rotWithShape="0">
                    <a:schemeClr val="dk1">
                      <a:alpha val="40000"/>
                    </a:schemeClr>
                  </a:outerShdw>
                </a:effectLst>
                <a:latin typeface="+mj-lt"/>
              </a:rPr>
              <a:t> Projects- RID3132, India</a:t>
            </a:r>
            <a:endParaRPr lang="en-IN" dirty="0"/>
          </a:p>
        </p:txBody>
      </p:sp>
      <p:sp>
        <p:nvSpPr>
          <p:cNvPr id="3" name="Subtitle 2"/>
          <p:cNvSpPr>
            <a:spLocks noGrp="1"/>
          </p:cNvSpPr>
          <p:nvPr>
            <p:ph type="subTitle" idx="1"/>
          </p:nvPr>
        </p:nvSpPr>
        <p:spPr>
          <a:xfrm>
            <a:off x="723249" y="4296230"/>
            <a:ext cx="10504713" cy="2387599"/>
          </a:xfrm>
        </p:spPr>
        <p:txBody>
          <a:bodyPr>
            <a:noAutofit/>
          </a:bodyPr>
          <a:lstStyle/>
          <a:p>
            <a:r>
              <a:rPr lang="en-US" sz="2800" dirty="0">
                <a:latin typeface="Source Sans 3 Semibold" panose="020B0603030403020204" pitchFamily="34" charset="0"/>
              </a:rPr>
              <a:t>Presented by</a:t>
            </a:r>
          </a:p>
          <a:p>
            <a:r>
              <a:rPr lang="en-US" sz="2800" dirty="0">
                <a:latin typeface="Source Sans 3 Semibold" panose="020B0603030403020204" pitchFamily="34" charset="0"/>
              </a:rPr>
              <a:t>Dr. Anup Karwa</a:t>
            </a:r>
          </a:p>
          <a:p>
            <a:r>
              <a:rPr lang="en-US" sz="2800" dirty="0">
                <a:latin typeface="Source Sans 3 Semibold" panose="020B0603030403020204" pitchFamily="34" charset="0"/>
              </a:rPr>
              <a:t>District Grant Subcommittee Chair (DGSC)</a:t>
            </a:r>
          </a:p>
          <a:p>
            <a:r>
              <a:rPr lang="en-US" sz="2800" dirty="0">
                <a:latin typeface="Source Sans 3 Semibold" panose="020B0603030403020204" pitchFamily="34" charset="0"/>
              </a:rPr>
              <a:t>District 3132, Jalna, India</a:t>
            </a:r>
          </a:p>
          <a:p>
            <a:r>
              <a:rPr lang="en-US" sz="2800" b="1" dirty="0">
                <a:latin typeface="Source Sans 3 Semibold" panose="020B0603030403020204" pitchFamily="34" charset="0"/>
              </a:rPr>
              <a:t>Email: </a:t>
            </a:r>
            <a:r>
              <a:rPr lang="en-US" sz="2800" b="1" dirty="0">
                <a:latin typeface="Source Sans 3 Semibold" panose="020B0603030403020204" pitchFamily="34" charset="0"/>
                <a:hlinkClick r:id="rId3"/>
              </a:rPr>
              <a:t>anupkarwa@gmail.com</a:t>
            </a:r>
            <a:r>
              <a:rPr lang="en-US" sz="2800" b="1" dirty="0">
                <a:latin typeface="Source Sans 3 Semibold" panose="020B0603030403020204" pitchFamily="34" charset="0"/>
              </a:rPr>
              <a:t> Ph: +919422721183</a:t>
            </a:r>
            <a:endParaRPr lang="en-IN" sz="2800" b="1" dirty="0">
              <a:latin typeface="Source Sans 3 Semibold" panose="020B0603030403020204" pitchFamily="34" charset="0"/>
            </a:endParaRPr>
          </a:p>
        </p:txBody>
      </p:sp>
      <p:grpSp>
        <p:nvGrpSpPr>
          <p:cNvPr id="5" name="Group 4">
            <a:extLst>
              <a:ext uri="{FF2B5EF4-FFF2-40B4-BE49-F238E27FC236}">
                <a16:creationId xmlns:a16="http://schemas.microsoft.com/office/drawing/2014/main" id="{814C1556-8C0D-E351-D40F-3850E2C70E65}"/>
              </a:ext>
            </a:extLst>
          </p:cNvPr>
          <p:cNvGrpSpPr/>
          <p:nvPr/>
        </p:nvGrpSpPr>
        <p:grpSpPr>
          <a:xfrm>
            <a:off x="1789114" y="557213"/>
            <a:ext cx="8335009" cy="2814498"/>
            <a:chOff x="265113" y="557213"/>
            <a:chExt cx="8335009" cy="2814498"/>
          </a:xfrm>
        </p:grpSpPr>
        <p:sp>
          <p:nvSpPr>
            <p:cNvPr id="6" name="TextBox 5">
              <a:extLst>
                <a:ext uri="{FF2B5EF4-FFF2-40B4-BE49-F238E27FC236}">
                  <a16:creationId xmlns:a16="http://schemas.microsoft.com/office/drawing/2014/main" id="{8E842D25-BCD9-4BA5-29F2-529DE95C3D27}"/>
                </a:ext>
              </a:extLst>
            </p:cNvPr>
            <p:cNvSpPr txBox="1"/>
            <p:nvPr/>
          </p:nvSpPr>
          <p:spPr>
            <a:xfrm>
              <a:off x="543877" y="681556"/>
              <a:ext cx="80562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F497FACD-794B-2F71-C2DF-9A3536206651}"/>
                </a:ext>
              </a:extLst>
            </p:cNvPr>
            <p:cNvGrpSpPr/>
            <p:nvPr/>
          </p:nvGrpSpPr>
          <p:grpSpPr>
            <a:xfrm>
              <a:off x="265113" y="557213"/>
              <a:ext cx="877886" cy="2814498"/>
              <a:chOff x="265113" y="557213"/>
              <a:chExt cx="877886" cy="2814498"/>
            </a:xfrm>
          </p:grpSpPr>
          <p:sp>
            <p:nvSpPr>
              <p:cNvPr id="8" name="Rectangle 7">
                <a:extLst>
                  <a:ext uri="{FF2B5EF4-FFF2-40B4-BE49-F238E27FC236}">
                    <a16:creationId xmlns:a16="http://schemas.microsoft.com/office/drawing/2014/main" id="{6EBEAFA3-BE55-1D10-EC86-AD6B171C34F5}"/>
                  </a:ext>
                </a:extLst>
              </p:cNvPr>
              <p:cNvSpPr/>
              <p:nvPr/>
            </p:nvSpPr>
            <p:spPr>
              <a:xfrm rot="5400000">
                <a:off x="745847" y="2974558"/>
                <a:ext cx="648000" cy="146305"/>
              </a:xfrm>
              <a:prstGeom prst="rect">
                <a:avLst/>
              </a:prstGeom>
              <a:solidFill>
                <a:srgbClr val="F3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0014FD2-74D4-B96C-1E16-39929A9FDFA2}"/>
                  </a:ext>
                </a:extLst>
              </p:cNvPr>
              <p:cNvSpPr/>
              <p:nvPr/>
            </p:nvSpPr>
            <p:spPr>
              <a:xfrm>
                <a:off x="265113" y="557213"/>
                <a:ext cx="688975" cy="257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54265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B9D1-2005-109F-1E3B-0FCD303CAC73}"/>
              </a:ext>
            </a:extLst>
          </p:cNvPr>
          <p:cNvSpPr>
            <a:spLocks noGrp="1"/>
          </p:cNvSpPr>
          <p:nvPr>
            <p:ph type="title"/>
          </p:nvPr>
        </p:nvSpPr>
        <p:spPr>
          <a:xfrm>
            <a:off x="1107921" y="546537"/>
            <a:ext cx="4597747" cy="935421"/>
          </a:xfrm>
        </p:spPr>
        <p:txBody>
          <a:bodyPr anchor="b">
            <a:normAutofit/>
          </a:bodyPr>
          <a:lstStyle/>
          <a:p>
            <a:r>
              <a:rPr lang="en-US" sz="3600" b="1" dirty="0">
                <a:solidFill>
                  <a:schemeClr val="accent6">
                    <a:lumMod val="75000"/>
                  </a:schemeClr>
                </a:solidFill>
              </a:rPr>
              <a:t>Budget</a:t>
            </a:r>
          </a:p>
        </p:txBody>
      </p:sp>
      <p:pic>
        <p:nvPicPr>
          <p:cNvPr id="6" name="Picture 5">
            <a:extLst>
              <a:ext uri="{FF2B5EF4-FFF2-40B4-BE49-F238E27FC236}">
                <a16:creationId xmlns:a16="http://schemas.microsoft.com/office/drawing/2014/main" id="{B0F87630-DD5E-74DD-745D-8DAABBC73EB2}"/>
              </a:ext>
            </a:extLst>
          </p:cNvPr>
          <p:cNvPicPr>
            <a:picLocks noChangeAspect="1"/>
          </p:cNvPicPr>
          <p:nvPr/>
        </p:nvPicPr>
        <p:blipFill>
          <a:blip r:embed="rId2"/>
          <a:srcRect l="35599" r="21994" b="-1"/>
          <a:stretch/>
        </p:blipFill>
        <p:spPr>
          <a:xfrm>
            <a:off x="6917747" y="867064"/>
            <a:ext cx="3675570" cy="5048790"/>
          </a:xfrm>
          <a:prstGeom prst="rect">
            <a:avLst/>
          </a:prstGeom>
        </p:spPr>
      </p:pic>
      <p:grpSp>
        <p:nvGrpSpPr>
          <p:cNvPr id="22" name="Group 21">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3" name="Rectangle 22">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Content Placeholder 2">
            <a:extLst>
              <a:ext uri="{FF2B5EF4-FFF2-40B4-BE49-F238E27FC236}">
                <a16:creationId xmlns:a16="http://schemas.microsoft.com/office/drawing/2014/main" id="{2A30CAD4-96EB-6B30-4216-5BFE89279869}"/>
              </a:ext>
            </a:extLst>
          </p:cNvPr>
          <p:cNvGraphicFramePr>
            <a:graphicFrameLocks noGrp="1"/>
          </p:cNvGraphicFramePr>
          <p:nvPr>
            <p:ph idx="1"/>
            <p:extLst>
              <p:ext uri="{D42A27DB-BD31-4B8C-83A1-F6EECF244321}">
                <p14:modId xmlns:p14="http://schemas.microsoft.com/office/powerpoint/2010/main" val="2656608710"/>
              </p:ext>
            </p:extLst>
          </p:nvPr>
        </p:nvGraphicFramePr>
        <p:xfrm>
          <a:off x="430925" y="1849821"/>
          <a:ext cx="5391806" cy="382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72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BCFBA-BC35-24DD-1853-C7FFF24347A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Funding Projections</a:t>
            </a:r>
          </a:p>
        </p:txBody>
      </p:sp>
      <p:graphicFrame>
        <p:nvGraphicFramePr>
          <p:cNvPr id="5" name="Content Placeholder 2">
            <a:extLst>
              <a:ext uri="{FF2B5EF4-FFF2-40B4-BE49-F238E27FC236}">
                <a16:creationId xmlns:a16="http://schemas.microsoft.com/office/drawing/2014/main" id="{2E128C9B-0824-DB89-9D44-37C0F92E6642}"/>
              </a:ext>
            </a:extLst>
          </p:cNvPr>
          <p:cNvGraphicFramePr>
            <a:graphicFrameLocks noGrp="1"/>
          </p:cNvGraphicFramePr>
          <p:nvPr>
            <p:ph idx="1"/>
            <p:extLst>
              <p:ext uri="{D42A27DB-BD31-4B8C-83A1-F6EECF244321}">
                <p14:modId xmlns:p14="http://schemas.microsoft.com/office/powerpoint/2010/main" val="1189309225"/>
              </p:ext>
            </p:extLst>
          </p:nvPr>
        </p:nvGraphicFramePr>
        <p:xfrm>
          <a:off x="4905052" y="378371"/>
          <a:ext cx="6666833" cy="622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3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59" y="81715"/>
            <a:ext cx="10384770" cy="1028627"/>
          </a:xfrm>
        </p:spPr>
        <p:txBody>
          <a:bodyPr>
            <a:normAutofit fontScale="90000"/>
          </a:bodyPr>
          <a:lstStyle/>
          <a:p>
            <a:pPr algn="ctr"/>
            <a:r>
              <a:rPr lang="en-US" dirty="0"/>
              <a:t>Diagnostic of Retinopathy for NICU, Pediatric Surgeries &amp; Cataract Surgeries Camps</a:t>
            </a:r>
            <a:endParaRPr lang="en-IN" dirty="0"/>
          </a:p>
        </p:txBody>
      </p:sp>
      <p:sp>
        <p:nvSpPr>
          <p:cNvPr id="3" name="Content Placeholder 2"/>
          <p:cNvSpPr>
            <a:spLocks noGrp="1"/>
          </p:cNvSpPr>
          <p:nvPr>
            <p:ph idx="1"/>
          </p:nvPr>
        </p:nvSpPr>
        <p:spPr>
          <a:xfrm>
            <a:off x="159848" y="1260017"/>
            <a:ext cx="7748046" cy="3845923"/>
          </a:xfrm>
          <a:ln w="19050">
            <a:solidFill>
              <a:schemeClr val="accent1"/>
            </a:solidFill>
          </a:ln>
        </p:spPr>
        <p:txBody>
          <a:bodyPr>
            <a:noAutofit/>
          </a:bodyPr>
          <a:lstStyle/>
          <a:p>
            <a:pPr marL="0" marR="5080" indent="0" algn="just">
              <a:lnSpc>
                <a:spcPct val="107000"/>
              </a:lnSpc>
              <a:spcBef>
                <a:spcPts val="0"/>
              </a:spcBef>
              <a:spcAft>
                <a:spcPts val="1350"/>
              </a:spcAft>
              <a:buNone/>
            </a:pPr>
            <a:r>
              <a:rPr lang="en-IN" sz="2400" b="1" kern="100" dirty="0">
                <a:effectLst/>
                <a:latin typeface="Arial" panose="020B0604020202020204" pitchFamily="34" charset="0"/>
                <a:ea typeface="Calibri" panose="020F0502020204030204" pitchFamily="34" charset="0"/>
                <a:cs typeface="Arial" panose="020B0604020202020204" pitchFamily="34" charset="0"/>
              </a:rPr>
              <a:t>Synopsis: </a:t>
            </a:r>
          </a:p>
          <a:p>
            <a:pPr marR="5080" algn="just">
              <a:lnSpc>
                <a:spcPct val="100000"/>
              </a:lnSpc>
              <a:spcBef>
                <a:spcPts val="0"/>
              </a:spcBef>
              <a:spcAft>
                <a:spcPts val="1350"/>
              </a:spcAft>
            </a:pPr>
            <a:r>
              <a:rPr lang="en-US" sz="1600" b="0" i="0" u="none" strike="noStrike" baseline="0" dirty="0">
                <a:latin typeface="Mangal" panose="02040503050203030202" pitchFamily="18" charset="0"/>
              </a:rPr>
              <a:t>Retinopathy of prematurity (ROP) is a </a:t>
            </a:r>
            <a:r>
              <a:rPr lang="en-US" sz="1600" b="0" i="0" u="none" strike="noStrike" baseline="0" dirty="0" err="1">
                <a:latin typeface="Mangal" panose="02040503050203030202" pitchFamily="18" charset="0"/>
              </a:rPr>
              <a:t>vasoproliferative</a:t>
            </a:r>
            <a:r>
              <a:rPr lang="en-US" sz="1600" b="0" i="0" u="none" strike="noStrike" baseline="0" dirty="0">
                <a:latin typeface="Mangal" panose="02040503050203030202" pitchFamily="18" charset="0"/>
              </a:rPr>
              <a:t> disease affecting the retinal vessels of premature infants  (NICU) ~5000 children </a:t>
            </a:r>
            <a:r>
              <a:rPr lang="en-US" sz="1600" dirty="0">
                <a:latin typeface="Mangal" panose="02040503050203030202" pitchFamily="18" charset="0"/>
              </a:rPr>
              <a:t>are affected </a:t>
            </a:r>
            <a:r>
              <a:rPr lang="en-US" sz="1600" b="0" i="0" u="none" strike="noStrike" baseline="0" dirty="0">
                <a:latin typeface="Mangal" panose="02040503050203030202" pitchFamily="18" charset="0"/>
              </a:rPr>
              <a:t>and can lead to blindness if not diagnosed and treated.</a:t>
            </a:r>
          </a:p>
          <a:p>
            <a:pPr marR="5080" algn="just">
              <a:lnSpc>
                <a:spcPct val="100000"/>
              </a:lnSpc>
              <a:spcBef>
                <a:spcPts val="0"/>
              </a:spcBef>
              <a:spcAft>
                <a:spcPts val="1350"/>
              </a:spcAft>
            </a:pPr>
            <a:r>
              <a:rPr lang="en-US" sz="1600" dirty="0">
                <a:latin typeface="Mangal" panose="02040503050203030202" pitchFamily="18" charset="0"/>
              </a:rPr>
              <a:t>3.5 million preterm infants are born in India &amp; several affected with ROP.</a:t>
            </a:r>
            <a:endParaRPr lang="en-US" sz="1600" b="0" i="0" u="none" strike="noStrike" baseline="0" dirty="0">
              <a:latin typeface="Mangal" panose="02040503050203030202" pitchFamily="18" charset="0"/>
            </a:endParaRPr>
          </a:p>
          <a:p>
            <a:pPr algn="l">
              <a:lnSpc>
                <a:spcPct val="100000"/>
              </a:lnSpc>
            </a:pPr>
            <a:r>
              <a:rPr lang="en-US" sz="1600" dirty="0">
                <a:latin typeface="Mangal" panose="02040503050203030202" pitchFamily="18" charset="0"/>
                <a:cs typeface="Arial" panose="020B0604020202020204" pitchFamily="34" charset="0"/>
              </a:rPr>
              <a:t>Partner hospital will invest 80% for RETCAM (~180,000$), provide free mobile imaging van &amp; even match the costs for cataract surgeries (~500). </a:t>
            </a:r>
          </a:p>
          <a:p>
            <a:pPr algn="l">
              <a:lnSpc>
                <a:spcPct val="100000"/>
              </a:lnSpc>
            </a:pPr>
            <a:r>
              <a:rPr lang="en-US" sz="1600" dirty="0">
                <a:latin typeface="Mangal" panose="02040503050203030202" pitchFamily="18" charset="0"/>
                <a:cs typeface="Arial" panose="020B0604020202020204" pitchFamily="34" charset="0"/>
              </a:rPr>
              <a:t>Partner hospital &amp; </a:t>
            </a:r>
            <a:r>
              <a:rPr lang="en-US" sz="1600" dirty="0" err="1">
                <a:latin typeface="Mangal" panose="02040503050203030202" pitchFamily="18" charset="0"/>
                <a:cs typeface="Arial" panose="020B0604020202020204" pitchFamily="34" charset="0"/>
              </a:rPr>
              <a:t>SightSavers</a:t>
            </a:r>
            <a:r>
              <a:rPr lang="en-US" sz="1600" dirty="0">
                <a:latin typeface="Mangal" panose="02040503050203030202" pitchFamily="18" charset="0"/>
                <a:cs typeface="Arial" panose="020B0604020202020204" pitchFamily="34" charset="0"/>
              </a:rPr>
              <a:t> India Foundation will conduct free surgeries for diseases covered under govt insurance scheme</a:t>
            </a:r>
          </a:p>
          <a:p>
            <a:pPr algn="l">
              <a:lnSpc>
                <a:spcPct val="100000"/>
              </a:lnSpc>
            </a:pPr>
            <a:r>
              <a:rPr lang="en-US" sz="1600" dirty="0">
                <a:latin typeface="Mangal" panose="02040503050203030202" pitchFamily="18" charset="0"/>
                <a:cs typeface="Arial" panose="020B0604020202020204" pitchFamily="34" charset="0"/>
              </a:rPr>
              <a:t>Diagnostic camps for NICU &amp; Cataract will be conducted across 5 locations in Maharashtra benefiting ~100,000 patients </a:t>
            </a:r>
          </a:p>
        </p:txBody>
      </p:sp>
      <p:cxnSp>
        <p:nvCxnSpPr>
          <p:cNvPr id="10" name="Straight Connector 9">
            <a:extLst>
              <a:ext uri="{FF2B5EF4-FFF2-40B4-BE49-F238E27FC236}">
                <a16:creationId xmlns:a16="http://schemas.microsoft.com/office/drawing/2014/main" id="{E440E201-8FB9-38CC-5BE2-1D922331F7DA}"/>
              </a:ext>
            </a:extLst>
          </p:cNvPr>
          <p:cNvCxnSpPr/>
          <p:nvPr/>
        </p:nvCxnSpPr>
        <p:spPr>
          <a:xfrm>
            <a:off x="1811655" y="1132113"/>
            <a:ext cx="7614720" cy="0"/>
          </a:xfrm>
          <a:prstGeom prst="line">
            <a:avLst/>
          </a:pr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2B927CF0-B1D0-DB77-19DC-3BD0F534D32A}"/>
              </a:ext>
            </a:extLst>
          </p:cNvPr>
          <p:cNvGraphicFramePr>
            <a:graphicFrameLocks noGrp="1"/>
          </p:cNvGraphicFramePr>
          <p:nvPr/>
        </p:nvGraphicFramePr>
        <p:xfrm>
          <a:off x="215266" y="5216928"/>
          <a:ext cx="5028676" cy="1574975"/>
        </p:xfrm>
        <a:graphic>
          <a:graphicData uri="http://schemas.openxmlformats.org/drawingml/2006/table">
            <a:tbl>
              <a:tblPr firstRow="1" firstCol="1" bandRow="1">
                <a:tableStyleId>{5C22544A-7EE6-4342-B048-85BDC9FD1C3A}</a:tableStyleId>
              </a:tblPr>
              <a:tblGrid>
                <a:gridCol w="601163">
                  <a:extLst>
                    <a:ext uri="{9D8B030D-6E8A-4147-A177-3AD203B41FA5}">
                      <a16:colId xmlns:a16="http://schemas.microsoft.com/office/drawing/2014/main" val="2348160891"/>
                    </a:ext>
                  </a:extLst>
                </a:gridCol>
                <a:gridCol w="3439885">
                  <a:extLst>
                    <a:ext uri="{9D8B030D-6E8A-4147-A177-3AD203B41FA5}">
                      <a16:colId xmlns:a16="http://schemas.microsoft.com/office/drawing/2014/main" val="351357276"/>
                    </a:ext>
                  </a:extLst>
                </a:gridCol>
                <a:gridCol w="987628">
                  <a:extLst>
                    <a:ext uri="{9D8B030D-6E8A-4147-A177-3AD203B41FA5}">
                      <a16:colId xmlns:a16="http://schemas.microsoft.com/office/drawing/2014/main" val="1504362940"/>
                    </a:ext>
                  </a:extLst>
                </a:gridCol>
              </a:tblGrid>
              <a:tr h="376768">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Sr. No</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Particular</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Costs (USD)</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42801887"/>
                  </a:ext>
                </a:extLst>
              </a:tr>
              <a:tr h="207874">
                <a:tc>
                  <a:txBody>
                    <a:bodyPr/>
                    <a:lstStyle/>
                    <a:p>
                      <a:pPr marL="0" marR="0" algn="ctr">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1</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RETCAM (20% costs)</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20000</a:t>
                      </a:r>
                    </a:p>
                  </a:txBody>
                  <a:tcPr marL="68580" marR="68580" marT="0" marB="0"/>
                </a:tc>
                <a:extLst>
                  <a:ext uri="{0D108BD9-81ED-4DB2-BD59-A6C34878D82A}">
                    <a16:rowId xmlns:a16="http://schemas.microsoft.com/office/drawing/2014/main" val="1885040637"/>
                  </a:ext>
                </a:extLst>
              </a:tr>
              <a:tr h="225282">
                <a:tc>
                  <a:txBody>
                    <a:bodyPr/>
                    <a:lstStyle/>
                    <a:p>
                      <a:pPr marL="0" marR="0" algn="ctr">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2</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Diagnostic Camps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14000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02254757"/>
                  </a:ext>
                </a:extLst>
              </a:tr>
              <a:tr h="207874">
                <a:tc>
                  <a:txBody>
                    <a:bodyPr/>
                    <a:lstStyle/>
                    <a:p>
                      <a:pPr marL="0" marR="0" algn="ctr">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3</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Cataract Surgeries ~500 patients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14000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60022204"/>
                  </a:ext>
                </a:extLst>
              </a:tr>
              <a:tr h="207874">
                <a:tc>
                  <a:txBody>
                    <a:bodyPr/>
                    <a:lstStyle/>
                    <a:p>
                      <a:pPr marL="0" marR="0" algn="ctr">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4</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Contingency &amp; Project Management</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2500</a:t>
                      </a:r>
                    </a:p>
                  </a:txBody>
                  <a:tcPr marL="68580" marR="68580" marT="0" marB="0"/>
                </a:tc>
                <a:extLst>
                  <a:ext uri="{0D108BD9-81ED-4DB2-BD59-A6C34878D82A}">
                    <a16:rowId xmlns:a16="http://schemas.microsoft.com/office/drawing/2014/main" val="2807111623"/>
                  </a:ext>
                </a:extLst>
              </a:tr>
              <a:tr h="207874">
                <a:tc gridSpan="2">
                  <a:txBody>
                    <a:bodyPr/>
                    <a:lstStyle/>
                    <a:p>
                      <a:pPr marL="0" marR="0" algn="ctr">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 Total</a:t>
                      </a:r>
                    </a:p>
                  </a:txBody>
                  <a:tcPr marL="68580" marR="68580" marT="0" marB="0" anchor="ctr"/>
                </a:tc>
                <a:tc hMerge="1">
                  <a:txBody>
                    <a:bodyPr/>
                    <a:lstStyle/>
                    <a:p>
                      <a:endParaRPr dirty="0"/>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50500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13312026"/>
                  </a:ext>
                </a:extLst>
              </a:tr>
            </a:tbl>
          </a:graphicData>
        </a:graphic>
      </p:graphicFrame>
      <p:sp>
        <p:nvSpPr>
          <p:cNvPr id="7" name="Rectangle 1">
            <a:extLst>
              <a:ext uri="{FF2B5EF4-FFF2-40B4-BE49-F238E27FC236}">
                <a16:creationId xmlns:a16="http://schemas.microsoft.com/office/drawing/2014/main" id="{E125FA8B-8E68-D822-EBCB-F96420EDB188}"/>
              </a:ext>
            </a:extLst>
          </p:cNvPr>
          <p:cNvSpPr>
            <a:spLocks noChangeArrowheads="1"/>
          </p:cNvSpPr>
          <p:nvPr/>
        </p:nvSpPr>
        <p:spPr bwMode="auto">
          <a:xfrm>
            <a:off x="1905673" y="52309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E335952F-C60D-E2E9-5631-863A97D802C7}"/>
              </a:ext>
            </a:extLst>
          </p:cNvPr>
          <p:cNvGraphicFramePr>
            <a:graphicFrameLocks noGrp="1"/>
          </p:cNvGraphicFramePr>
          <p:nvPr/>
        </p:nvGraphicFramePr>
        <p:xfrm>
          <a:off x="5341074" y="5216928"/>
          <a:ext cx="4945253" cy="1563053"/>
        </p:xfrm>
        <a:graphic>
          <a:graphicData uri="http://schemas.openxmlformats.org/drawingml/2006/table">
            <a:tbl>
              <a:tblPr firstRow="1" firstCol="1" bandRow="1">
                <a:tableStyleId>{5C22544A-7EE6-4342-B048-85BDC9FD1C3A}</a:tableStyleId>
              </a:tblPr>
              <a:tblGrid>
                <a:gridCol w="461012">
                  <a:extLst>
                    <a:ext uri="{9D8B030D-6E8A-4147-A177-3AD203B41FA5}">
                      <a16:colId xmlns:a16="http://schemas.microsoft.com/office/drawing/2014/main" val="2812313467"/>
                    </a:ext>
                  </a:extLst>
                </a:gridCol>
                <a:gridCol w="3211285">
                  <a:extLst>
                    <a:ext uri="{9D8B030D-6E8A-4147-A177-3AD203B41FA5}">
                      <a16:colId xmlns:a16="http://schemas.microsoft.com/office/drawing/2014/main" val="391526744"/>
                    </a:ext>
                  </a:extLst>
                </a:gridCol>
                <a:gridCol w="1272956">
                  <a:extLst>
                    <a:ext uri="{9D8B030D-6E8A-4147-A177-3AD203B41FA5}">
                      <a16:colId xmlns:a16="http://schemas.microsoft.com/office/drawing/2014/main" val="2611865198"/>
                    </a:ext>
                  </a:extLst>
                </a:gridCol>
              </a:tblGrid>
              <a:tr h="37285">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Sr. No</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Source of Funds</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kern="100" dirty="0">
                          <a:effectLst/>
                          <a:latin typeface="Arial" panose="020B0604020202020204" pitchFamily="34" charset="0"/>
                          <a:cs typeface="Arial" panose="020B0604020202020204" pitchFamily="34" charset="0"/>
                        </a:rPr>
                        <a:t>Amount (USD)</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60351847"/>
                  </a:ext>
                </a:extLst>
              </a:tr>
              <a:tr h="0">
                <a:tc>
                  <a:txBody>
                    <a:bodyPr/>
                    <a:lstStyle/>
                    <a:p>
                      <a:pPr marL="0" marR="0" lvl="0" indent="0" algn="ctr">
                        <a:lnSpc>
                          <a:spcPct val="107000"/>
                        </a:lnSpc>
                        <a:spcBef>
                          <a:spcPts val="0"/>
                        </a:spcBef>
                        <a:spcAft>
                          <a:spcPts val="0"/>
                        </a:spcAft>
                        <a:buFont typeface="+mj-lt"/>
                        <a:buNone/>
                      </a:pPr>
                      <a:r>
                        <a:rPr lang="en-US" sz="1400" kern="100" dirty="0">
                          <a:effectLst/>
                          <a:latin typeface="Arial" panose="020B0604020202020204" pitchFamily="34" charset="0"/>
                          <a:ea typeface="Aptos" panose="020B0004020202020204" pitchFamily="34" charset="0"/>
                          <a:cs typeface="Arial" panose="020B0604020202020204" pitchFamily="34" charset="0"/>
                        </a:rPr>
                        <a:t>1</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Cash contribution RID3132</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6000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51663885"/>
                  </a:ext>
                </a:extLst>
              </a:tr>
              <a:tr h="0">
                <a:tc>
                  <a:txBody>
                    <a:bodyPr/>
                    <a:lstStyle/>
                    <a:p>
                      <a:pPr marL="0" marR="0" lvl="0" indent="0" algn="ctr">
                        <a:lnSpc>
                          <a:spcPct val="107000"/>
                        </a:lnSpc>
                        <a:spcBef>
                          <a:spcPts val="0"/>
                        </a:spcBef>
                        <a:spcAft>
                          <a:spcPts val="0"/>
                        </a:spcAft>
                        <a:buFont typeface="+mj-lt"/>
                        <a:buNone/>
                      </a:pPr>
                      <a:r>
                        <a:rPr lang="en-US" sz="1400" kern="100" dirty="0">
                          <a:effectLst/>
                          <a:latin typeface="Arial" panose="020B0604020202020204" pitchFamily="34" charset="0"/>
                          <a:cs typeface="Arial" panose="020B0604020202020204" pitchFamily="34" charset="0"/>
                        </a:rPr>
                        <a:t>2 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DDF- RID3132 (2500)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4500</a:t>
                      </a:r>
                    </a:p>
                  </a:txBody>
                  <a:tcPr marL="68580" marR="68580" marT="0" marB="0"/>
                </a:tc>
                <a:extLst>
                  <a:ext uri="{0D108BD9-81ED-4DB2-BD59-A6C34878D82A}">
                    <a16:rowId xmlns:a16="http://schemas.microsoft.com/office/drawing/2014/main" val="1449592845"/>
                  </a:ext>
                </a:extLst>
              </a:tr>
              <a:tr h="0">
                <a:tc>
                  <a:txBody>
                    <a:bodyPr/>
                    <a:lstStyle/>
                    <a:p>
                      <a:pPr marL="0" marR="0" lvl="0" indent="0" algn="ctr">
                        <a:lnSpc>
                          <a:spcPct val="107000"/>
                        </a:lnSpc>
                        <a:spcBef>
                          <a:spcPts val="0"/>
                        </a:spcBef>
                        <a:spcAft>
                          <a:spcPts val="0"/>
                        </a:spcAft>
                        <a:buFont typeface="+mj-lt"/>
                        <a:buNone/>
                      </a:pPr>
                      <a:r>
                        <a:rPr lang="en-US" sz="1400" kern="100" dirty="0">
                          <a:effectLst/>
                          <a:latin typeface="Arial" panose="020B0604020202020204" pitchFamily="34" charset="0"/>
                          <a:cs typeface="Arial" panose="020B0604020202020204" pitchFamily="34" charset="0"/>
                        </a:rPr>
                        <a:t>3 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DDF &amp; Cash International club</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25000</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80252926"/>
                  </a:ext>
                </a:extLst>
              </a:tr>
              <a:tr h="0">
                <a:tc>
                  <a:txBody>
                    <a:bodyPr/>
                    <a:lstStyle/>
                    <a:p>
                      <a:pPr marL="0" marR="0" lvl="0" indent="0" algn="ctr">
                        <a:lnSpc>
                          <a:spcPct val="107000"/>
                        </a:lnSpc>
                        <a:spcBef>
                          <a:spcPts val="0"/>
                        </a:spcBef>
                        <a:spcAft>
                          <a:spcPts val="0"/>
                        </a:spcAft>
                        <a:buFont typeface="+mj-lt"/>
                        <a:buNone/>
                      </a:pPr>
                      <a:r>
                        <a:rPr lang="en-US" sz="1400" kern="100" dirty="0">
                          <a:effectLst/>
                          <a:latin typeface="Arial" panose="020B0604020202020204" pitchFamily="34" charset="0"/>
                          <a:ea typeface="Aptos" panose="020B0004020202020204" pitchFamily="34" charset="0"/>
                          <a:cs typeface="Arial" panose="020B0604020202020204" pitchFamily="34" charset="0"/>
                        </a:rPr>
                        <a:t>4</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DDF &amp; cash from other partner clubs</a:t>
                      </a:r>
                    </a:p>
                  </a:txBody>
                  <a:tcPr marL="68580" marR="68580" marT="0" marB="0"/>
                </a:tc>
                <a:tc>
                  <a:txBody>
                    <a:bodyPr/>
                    <a:lstStyle/>
                    <a:p>
                      <a:pPr marL="0" marR="0">
                        <a:lnSpc>
                          <a:spcPct val="107000"/>
                        </a:lnSpc>
                        <a:spcBef>
                          <a:spcPts val="0"/>
                        </a:spcBef>
                        <a:spcAft>
                          <a:spcPts val="0"/>
                        </a:spcAft>
                      </a:pPr>
                      <a:r>
                        <a:rPr lang="en-US" sz="1400" kern="100" dirty="0">
                          <a:effectLst/>
                          <a:latin typeface="Arial" panose="020B0604020202020204" pitchFamily="34" charset="0"/>
                          <a:ea typeface="Aptos" panose="020B0004020202020204" pitchFamily="34" charset="0"/>
                          <a:cs typeface="Arial" panose="020B0604020202020204" pitchFamily="34" charset="0"/>
                        </a:rPr>
                        <a:t>15000</a:t>
                      </a:r>
                    </a:p>
                  </a:txBody>
                  <a:tcPr marL="68580" marR="68580" marT="0" marB="0"/>
                </a:tc>
                <a:extLst>
                  <a:ext uri="{0D108BD9-81ED-4DB2-BD59-A6C34878D82A}">
                    <a16:rowId xmlns:a16="http://schemas.microsoft.com/office/drawing/2014/main" val="3071240488"/>
                  </a:ext>
                </a:extLst>
              </a:tr>
              <a:tr h="0">
                <a:tc gridSpan="2">
                  <a:txBody>
                    <a:bodyPr/>
                    <a:lstStyle/>
                    <a:p>
                      <a:pPr marL="0" marR="0" algn="ctr">
                        <a:lnSpc>
                          <a:spcPct val="107000"/>
                        </a:lnSpc>
                        <a:spcBef>
                          <a:spcPts val="0"/>
                        </a:spcBef>
                        <a:spcAft>
                          <a:spcPts val="0"/>
                        </a:spcAft>
                      </a:pPr>
                      <a:r>
                        <a:rPr lang="en-US" sz="1400" kern="100" dirty="0">
                          <a:effectLst/>
                          <a:latin typeface="Arial" panose="020B0604020202020204" pitchFamily="34" charset="0"/>
                          <a:cs typeface="Arial" panose="020B0604020202020204" pitchFamily="34" charset="0"/>
                        </a:rPr>
                        <a:t>Total</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r>
                        <a:rPr lang="en-US" sz="1400" kern="100" dirty="0">
                          <a:effectLst/>
                          <a:latin typeface="Arial" panose="020B0604020202020204" pitchFamily="34" charset="0"/>
                          <a:cs typeface="Arial" panose="020B0604020202020204" pitchFamily="34" charset="0"/>
                        </a:rPr>
                        <a:t>50500</a:t>
                      </a:r>
                      <a:endParaRPr lang="en-US" sz="2400"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13330705"/>
                  </a:ext>
                </a:extLst>
              </a:tr>
            </a:tbl>
          </a:graphicData>
        </a:graphic>
      </p:graphicFrame>
      <p:pic>
        <p:nvPicPr>
          <p:cNvPr id="13" name="Picture 12">
            <a:extLst>
              <a:ext uri="{FF2B5EF4-FFF2-40B4-BE49-F238E27FC236}">
                <a16:creationId xmlns:a16="http://schemas.microsoft.com/office/drawing/2014/main" id="{DD292C02-47BC-AB3B-38EF-EB76D4D3764D}"/>
              </a:ext>
            </a:extLst>
          </p:cNvPr>
          <p:cNvPicPr>
            <a:picLocks noChangeAspect="1"/>
          </p:cNvPicPr>
          <p:nvPr/>
        </p:nvPicPr>
        <p:blipFill>
          <a:blip r:embed="rId2"/>
          <a:stretch>
            <a:fillRect/>
          </a:stretch>
        </p:blipFill>
        <p:spPr>
          <a:xfrm>
            <a:off x="10778307" y="1683905"/>
            <a:ext cx="1413693" cy="3361475"/>
          </a:xfrm>
          <a:prstGeom prst="rect">
            <a:avLst/>
          </a:prstGeom>
        </p:spPr>
      </p:pic>
      <p:sp>
        <p:nvSpPr>
          <p:cNvPr id="15" name="TextBox 14">
            <a:extLst>
              <a:ext uri="{FF2B5EF4-FFF2-40B4-BE49-F238E27FC236}">
                <a16:creationId xmlns:a16="http://schemas.microsoft.com/office/drawing/2014/main" id="{11E23F34-ECA0-2920-909E-3EF445F03F98}"/>
              </a:ext>
            </a:extLst>
          </p:cNvPr>
          <p:cNvSpPr txBox="1"/>
          <p:nvPr/>
        </p:nvSpPr>
        <p:spPr>
          <a:xfrm>
            <a:off x="10885601" y="5174095"/>
            <a:ext cx="109113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ource Sans 3 Semibold" panose="020B0603030403020204" pitchFamily="34" charset="0"/>
                <a:ea typeface="+mn-ea"/>
                <a:cs typeface="+mn-cs"/>
              </a:rPr>
              <a:t>RETCAM</a:t>
            </a:r>
          </a:p>
        </p:txBody>
      </p:sp>
      <p:pic>
        <p:nvPicPr>
          <p:cNvPr id="17" name="Picture 16" descr="A person standing next to a white van&#10;&#10;Description automatically generated">
            <a:extLst>
              <a:ext uri="{FF2B5EF4-FFF2-40B4-BE49-F238E27FC236}">
                <a16:creationId xmlns:a16="http://schemas.microsoft.com/office/drawing/2014/main" id="{DEF5FB5F-90AB-2A36-D03E-9F5617A51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337" y="1632392"/>
            <a:ext cx="2325879" cy="1550586"/>
          </a:xfrm>
          <a:prstGeom prst="rect">
            <a:avLst/>
          </a:prstGeom>
        </p:spPr>
      </p:pic>
      <p:sp>
        <p:nvSpPr>
          <p:cNvPr id="18" name="TextBox 17">
            <a:extLst>
              <a:ext uri="{FF2B5EF4-FFF2-40B4-BE49-F238E27FC236}">
                <a16:creationId xmlns:a16="http://schemas.microsoft.com/office/drawing/2014/main" id="{0F6E6DAD-EF6C-7C22-F7EC-A8407E1D4375}"/>
              </a:ext>
            </a:extLst>
          </p:cNvPr>
          <p:cNvSpPr txBox="1"/>
          <p:nvPr/>
        </p:nvSpPr>
        <p:spPr>
          <a:xfrm>
            <a:off x="7840011" y="3366706"/>
            <a:ext cx="3172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ource Sans 3 Semibold" panose="020B0603030403020204" pitchFamily="34" charset="0"/>
                <a:ea typeface="+mn-ea"/>
                <a:cs typeface="+mn-cs"/>
              </a:rPr>
              <a:t>Mobile Van with Cloud Imaging</a:t>
            </a:r>
          </a:p>
        </p:txBody>
      </p:sp>
    </p:spTree>
    <p:extLst>
      <p:ext uri="{BB962C8B-B14F-4D97-AF65-F5344CB8AC3E}">
        <p14:creationId xmlns:p14="http://schemas.microsoft.com/office/powerpoint/2010/main" val="209505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71CA714-876D-2C9C-E10C-14054C49F89A}"/>
              </a:ext>
            </a:extLst>
          </p:cNvPr>
          <p:cNvSpPr>
            <a:spLocks noGrp="1"/>
          </p:cNvSpPr>
          <p:nvPr>
            <p:ph type="ctrTitle"/>
          </p:nvPr>
        </p:nvSpPr>
        <p:spPr>
          <a:xfrm>
            <a:off x="3880430" y="583345"/>
            <a:ext cx="7160357" cy="4164820"/>
          </a:xfrm>
        </p:spPr>
        <p:txBody>
          <a:bodyPr anchor="t">
            <a:normAutofit/>
          </a:bodyPr>
          <a:lstStyle/>
          <a:p>
            <a:pPr algn="r"/>
            <a:r>
              <a:rPr lang="en-US" sz="7400">
                <a:solidFill>
                  <a:srgbClr val="FFFFFF"/>
                </a:solidFill>
              </a:rPr>
              <a:t>GG Partnership on Retinopathy NICU &amp; Cataract Surgeries </a:t>
            </a:r>
          </a:p>
        </p:txBody>
      </p:sp>
      <p:sp>
        <p:nvSpPr>
          <p:cNvPr id="3" name="Subtitle 2">
            <a:extLst>
              <a:ext uri="{FF2B5EF4-FFF2-40B4-BE49-F238E27FC236}">
                <a16:creationId xmlns:a16="http://schemas.microsoft.com/office/drawing/2014/main" id="{1EFBE673-EB96-2236-CC5A-AECB7F8B9CCB}"/>
              </a:ext>
            </a:extLst>
          </p:cNvPr>
          <p:cNvSpPr>
            <a:spLocks noGrp="1"/>
          </p:cNvSpPr>
          <p:nvPr>
            <p:ph type="subTitle" idx="1"/>
          </p:nvPr>
        </p:nvSpPr>
        <p:spPr>
          <a:xfrm>
            <a:off x="1137389" y="5769830"/>
            <a:ext cx="8578699" cy="504825"/>
          </a:xfrm>
        </p:spPr>
        <p:txBody>
          <a:bodyPr>
            <a:noAutofit/>
          </a:bodyPr>
          <a:lstStyle/>
          <a:p>
            <a:pPr algn="l"/>
            <a:r>
              <a:rPr lang="en-US" sz="1600" b="1" dirty="0">
                <a:solidFill>
                  <a:srgbClr val="FFFFFF"/>
                </a:solidFill>
              </a:rPr>
              <a:t>RID 3132,Jalna , Rotary Club of Jalna Midtown</a:t>
            </a:r>
          </a:p>
          <a:p>
            <a:pPr algn="l"/>
            <a:endParaRPr lang="en-US" sz="1600" b="1" dirty="0">
              <a:solidFill>
                <a:srgbClr val="FFFFFF"/>
              </a:solidFill>
            </a:endParaRPr>
          </a:p>
          <a:p>
            <a:pPr algn="l"/>
            <a:r>
              <a:rPr lang="en-US" sz="1600" b="1" dirty="0">
                <a:solidFill>
                  <a:srgbClr val="FFFFFF"/>
                </a:solidFill>
              </a:rPr>
              <a:t>Proposed Corona Rotary Club </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85762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9"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3"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n abstract financial digital analysis">
            <a:extLst>
              <a:ext uri="{FF2B5EF4-FFF2-40B4-BE49-F238E27FC236}">
                <a16:creationId xmlns:a16="http://schemas.microsoft.com/office/drawing/2014/main" id="{1CCCBEB0-35E5-10B3-6EA9-96BCE77ADCF1}"/>
              </a:ext>
            </a:extLst>
          </p:cNvPr>
          <p:cNvPicPr>
            <a:picLocks noChangeAspect="1"/>
          </p:cNvPicPr>
          <p:nvPr/>
        </p:nvPicPr>
        <p:blipFill>
          <a:blip r:embed="rId2"/>
          <a:srcRect l="38065" r="17349"/>
          <a:stretch/>
        </p:blipFill>
        <p:spPr>
          <a:xfrm>
            <a:off x="7924799" y="1343767"/>
            <a:ext cx="3324161" cy="3545167"/>
          </a:xfrm>
          <a:prstGeom prst="rect">
            <a:avLst/>
          </a:prstGeom>
        </p:spPr>
      </p:pic>
      <p:grpSp>
        <p:nvGrpSpPr>
          <p:cNvPr id="26" name="Group 25">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7" name="Freeform: Shape 26">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8C88D3-9767-73A3-4FF8-75F568747246}"/>
              </a:ext>
            </a:extLst>
          </p:cNvPr>
          <p:cNvSpPr>
            <a:spLocks noGrp="1"/>
          </p:cNvSpPr>
          <p:nvPr>
            <p:ph type="title"/>
          </p:nvPr>
        </p:nvSpPr>
        <p:spPr>
          <a:xfrm>
            <a:off x="1014984" y="819015"/>
            <a:ext cx="5821537" cy="1557994"/>
          </a:xfrm>
        </p:spPr>
        <p:txBody>
          <a:bodyPr anchor="b">
            <a:normAutofit/>
          </a:bodyPr>
          <a:lstStyle/>
          <a:p>
            <a:r>
              <a:rPr lang="en-US" sz="4800" b="1" dirty="0">
                <a:solidFill>
                  <a:schemeClr val="bg1"/>
                </a:solidFill>
              </a:rPr>
              <a:t>Community assessment</a:t>
            </a:r>
          </a:p>
        </p:txBody>
      </p:sp>
      <p:sp>
        <p:nvSpPr>
          <p:cNvPr id="3" name="Content Placeholder 2">
            <a:extLst>
              <a:ext uri="{FF2B5EF4-FFF2-40B4-BE49-F238E27FC236}">
                <a16:creationId xmlns:a16="http://schemas.microsoft.com/office/drawing/2014/main" id="{41592BF9-9855-9C4C-262F-9D66236EA1E8}"/>
              </a:ext>
            </a:extLst>
          </p:cNvPr>
          <p:cNvSpPr>
            <a:spLocks noGrp="1"/>
          </p:cNvSpPr>
          <p:nvPr>
            <p:ph idx="1"/>
          </p:nvPr>
        </p:nvSpPr>
        <p:spPr>
          <a:xfrm>
            <a:off x="1014984" y="2493818"/>
            <a:ext cx="6618054" cy="3545167"/>
          </a:xfrm>
        </p:spPr>
        <p:txBody>
          <a:bodyPr anchor="t">
            <a:normAutofit lnSpcReduction="10000"/>
          </a:bodyPr>
          <a:lstStyle/>
          <a:p>
            <a:r>
              <a:rPr lang="en-US" sz="2400" b="1" dirty="0">
                <a:solidFill>
                  <a:schemeClr val="bg1"/>
                </a:solidFill>
              </a:rPr>
              <a:t>India accounts for 10% of the Global Retinopathy of Prematurity According to a study from a tertiary Center in South India, trend in 2000-2017,a 20-fold increase in number of children diagnosed with ROP.</a:t>
            </a:r>
          </a:p>
          <a:p>
            <a:endParaRPr lang="en-US" sz="2400" b="1" dirty="0">
              <a:solidFill>
                <a:schemeClr val="bg1"/>
              </a:solidFill>
            </a:endParaRPr>
          </a:p>
          <a:p>
            <a:r>
              <a:rPr lang="en-US" sz="2400" b="1" dirty="0">
                <a:solidFill>
                  <a:schemeClr val="bg1"/>
                </a:solidFill>
              </a:rPr>
              <a:t>A cost of Illness study in India sing Gross National Income(GNI), estimated burden of Blindness and vision impairment is 845 billion in INR</a:t>
            </a:r>
          </a:p>
          <a:p>
            <a:pPr marL="0" indent="0">
              <a:buNone/>
            </a:pPr>
            <a:endParaRPr lang="en-US" sz="1800" dirty="0">
              <a:solidFill>
                <a:schemeClr val="bg1"/>
              </a:solidFill>
            </a:endParaRPr>
          </a:p>
        </p:txBody>
      </p:sp>
    </p:spTree>
    <p:extLst>
      <p:ext uri="{BB962C8B-B14F-4D97-AF65-F5344CB8AC3E}">
        <p14:creationId xmlns:p14="http://schemas.microsoft.com/office/powerpoint/2010/main" val="182891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DA4B0-EF05-1EEC-36C3-FEDB8847E1BC}"/>
              </a:ext>
            </a:extLst>
          </p:cNvPr>
          <p:cNvSpPr>
            <a:spLocks noGrp="1"/>
          </p:cNvSpPr>
          <p:nvPr>
            <p:ph type="title"/>
          </p:nvPr>
        </p:nvSpPr>
        <p:spPr>
          <a:xfrm>
            <a:off x="586478" y="1683756"/>
            <a:ext cx="3115265" cy="2396359"/>
          </a:xfrm>
        </p:spPr>
        <p:txBody>
          <a:bodyPr anchor="b">
            <a:normAutofit/>
          </a:bodyPr>
          <a:lstStyle/>
          <a:p>
            <a:pPr algn="r"/>
            <a:r>
              <a:rPr lang="en-US" sz="2200" b="1" dirty="0">
                <a:solidFill>
                  <a:srgbClr val="FFFFFF"/>
                </a:solidFill>
              </a:rPr>
              <a:t>Shri Ganpati </a:t>
            </a:r>
            <a:r>
              <a:rPr lang="en-US" sz="2200" b="1" dirty="0" err="1">
                <a:solidFill>
                  <a:srgbClr val="FFFFFF"/>
                </a:solidFill>
              </a:rPr>
              <a:t>Netralaya</a:t>
            </a:r>
            <a:r>
              <a:rPr lang="en-US" sz="2200" b="1" dirty="0">
                <a:solidFill>
                  <a:srgbClr val="FFFFFF"/>
                </a:solidFill>
              </a:rPr>
              <a:t> Jalna is State of the art tertiary eye care center run by </a:t>
            </a:r>
            <a:r>
              <a:rPr lang="en-US" sz="2200" b="1" dirty="0" err="1">
                <a:solidFill>
                  <a:srgbClr val="FFFFFF"/>
                </a:solidFill>
              </a:rPr>
              <a:t>Mahyco</a:t>
            </a:r>
            <a:r>
              <a:rPr lang="en-US" sz="2200" b="1" dirty="0">
                <a:solidFill>
                  <a:srgbClr val="FFFFFF"/>
                </a:solidFill>
              </a:rPr>
              <a:t> </a:t>
            </a:r>
            <a:r>
              <a:rPr lang="en-US" sz="2200" b="1" dirty="0" err="1">
                <a:solidFill>
                  <a:srgbClr val="FFFFFF"/>
                </a:solidFill>
              </a:rPr>
              <a:t>Reseach</a:t>
            </a:r>
            <a:r>
              <a:rPr lang="en-US" sz="2200" b="1" dirty="0">
                <a:solidFill>
                  <a:srgbClr val="FFFFFF"/>
                </a:solidFill>
              </a:rPr>
              <a:t> Foundation Trust providing services to the community for 30 years</a:t>
            </a:r>
          </a:p>
        </p:txBody>
      </p:sp>
      <p:graphicFrame>
        <p:nvGraphicFramePr>
          <p:cNvPr id="5" name="Content Placeholder 2">
            <a:extLst>
              <a:ext uri="{FF2B5EF4-FFF2-40B4-BE49-F238E27FC236}">
                <a16:creationId xmlns:a16="http://schemas.microsoft.com/office/drawing/2014/main" id="{06787A18-85A3-D789-1A0E-63515C513430}"/>
              </a:ext>
            </a:extLst>
          </p:cNvPr>
          <p:cNvGraphicFramePr>
            <a:graphicFrameLocks noGrp="1"/>
          </p:cNvGraphicFramePr>
          <p:nvPr>
            <p:ph idx="1"/>
            <p:extLst>
              <p:ext uri="{D42A27DB-BD31-4B8C-83A1-F6EECF244321}">
                <p14:modId xmlns:p14="http://schemas.microsoft.com/office/powerpoint/2010/main" val="32530967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58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1FB2D7-773C-101D-355E-B828BA3C4130}"/>
              </a:ext>
            </a:extLst>
          </p:cNvPr>
          <p:cNvSpPr>
            <a:spLocks noGrp="1"/>
          </p:cNvSpPr>
          <p:nvPr>
            <p:ph type="title"/>
          </p:nvPr>
        </p:nvSpPr>
        <p:spPr>
          <a:xfrm>
            <a:off x="838200" y="1195697"/>
            <a:ext cx="3200400" cy="4238118"/>
          </a:xfrm>
        </p:spPr>
        <p:txBody>
          <a:bodyPr>
            <a:normAutofit/>
          </a:bodyPr>
          <a:lstStyle/>
          <a:p>
            <a:r>
              <a:rPr lang="en-US" b="1">
                <a:solidFill>
                  <a:schemeClr val="bg1"/>
                </a:solidFill>
              </a:rPr>
              <a:t>Proposed Screening and treatment Model</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6" name="Content Placeholder 2">
            <a:extLst>
              <a:ext uri="{FF2B5EF4-FFF2-40B4-BE49-F238E27FC236}">
                <a16:creationId xmlns:a16="http://schemas.microsoft.com/office/drawing/2014/main" id="{6AB8DB20-2CCC-E880-627F-62FC24E91B4F}"/>
              </a:ext>
            </a:extLst>
          </p:cNvPr>
          <p:cNvGraphicFramePr>
            <a:graphicFrameLocks noGrp="1"/>
          </p:cNvGraphicFramePr>
          <p:nvPr>
            <p:ph idx="1"/>
            <p:extLst>
              <p:ext uri="{D42A27DB-BD31-4B8C-83A1-F6EECF244321}">
                <p14:modId xmlns:p14="http://schemas.microsoft.com/office/powerpoint/2010/main" val="3739395864"/>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70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0F02C-29C5-2481-E82E-C6F6E9868812}"/>
              </a:ext>
            </a:extLst>
          </p:cNvPr>
          <p:cNvSpPr>
            <a:spLocks noGrp="1"/>
          </p:cNvSpPr>
          <p:nvPr>
            <p:ph type="title"/>
          </p:nvPr>
        </p:nvSpPr>
        <p:spPr>
          <a:xfrm>
            <a:off x="761800" y="762001"/>
            <a:ext cx="5334197" cy="1708242"/>
          </a:xfrm>
        </p:spPr>
        <p:txBody>
          <a:bodyPr anchor="ctr">
            <a:normAutofit/>
          </a:bodyPr>
          <a:lstStyle/>
          <a:p>
            <a:r>
              <a:rPr lang="en-US" sz="4000" b="1" dirty="0">
                <a:solidFill>
                  <a:srgbClr val="7030A0"/>
                </a:solidFill>
              </a:rPr>
              <a:t>Required Resources</a:t>
            </a:r>
          </a:p>
        </p:txBody>
      </p:sp>
      <p:sp>
        <p:nvSpPr>
          <p:cNvPr id="3" name="Content Placeholder 2">
            <a:extLst>
              <a:ext uri="{FF2B5EF4-FFF2-40B4-BE49-F238E27FC236}">
                <a16:creationId xmlns:a16="http://schemas.microsoft.com/office/drawing/2014/main" id="{4770A90B-2BBB-FD56-819E-6D2194856AA5}"/>
              </a:ext>
            </a:extLst>
          </p:cNvPr>
          <p:cNvSpPr>
            <a:spLocks noGrp="1"/>
          </p:cNvSpPr>
          <p:nvPr>
            <p:ph idx="1"/>
          </p:nvPr>
        </p:nvSpPr>
        <p:spPr>
          <a:xfrm>
            <a:off x="367044" y="2231254"/>
            <a:ext cx="6109853" cy="3223974"/>
          </a:xfrm>
        </p:spPr>
        <p:txBody>
          <a:bodyPr anchor="ctr">
            <a:normAutofit/>
          </a:bodyPr>
          <a:lstStyle/>
          <a:p>
            <a:r>
              <a:rPr lang="en-US" b="1" dirty="0">
                <a:solidFill>
                  <a:srgbClr val="0070C0"/>
                </a:solidFill>
              </a:rPr>
              <a:t>Widefield Imaging Camera (need to procure).</a:t>
            </a:r>
          </a:p>
          <a:p>
            <a:pPr marL="0" indent="0">
              <a:buNone/>
            </a:pPr>
            <a:endParaRPr lang="en-US" b="1" dirty="0">
              <a:solidFill>
                <a:srgbClr val="0070C0"/>
              </a:solidFill>
            </a:endParaRPr>
          </a:p>
          <a:p>
            <a:r>
              <a:rPr lang="en-US" b="1" dirty="0">
                <a:solidFill>
                  <a:srgbClr val="0070C0"/>
                </a:solidFill>
              </a:rPr>
              <a:t>Airconditioned vehicle with Drivers to carry the Camera( available with the hospital)</a:t>
            </a:r>
          </a:p>
        </p:txBody>
      </p:sp>
      <p:pic>
        <p:nvPicPr>
          <p:cNvPr id="5" name="Picture 4">
            <a:extLst>
              <a:ext uri="{FF2B5EF4-FFF2-40B4-BE49-F238E27FC236}">
                <a16:creationId xmlns:a16="http://schemas.microsoft.com/office/drawing/2014/main" id="{BABB4F50-3597-3A44-B3D0-295131087E60}"/>
              </a:ext>
            </a:extLst>
          </p:cNvPr>
          <p:cNvPicPr>
            <a:picLocks noChangeAspect="1"/>
          </p:cNvPicPr>
          <p:nvPr/>
        </p:nvPicPr>
        <p:blipFill>
          <a:blip r:embed="rId2"/>
          <a:srcRect l="33951" r="2236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1849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E1B3-09D2-E246-619B-6BCB336D29E1}"/>
              </a:ext>
            </a:extLst>
          </p:cNvPr>
          <p:cNvSpPr>
            <a:spLocks noGrp="1"/>
          </p:cNvSpPr>
          <p:nvPr>
            <p:ph type="title"/>
          </p:nvPr>
        </p:nvSpPr>
        <p:spPr>
          <a:xfrm>
            <a:off x="714704" y="651163"/>
            <a:ext cx="8271642" cy="6012395"/>
          </a:xfrm>
        </p:spPr>
        <p:txBody>
          <a:bodyPr>
            <a:normAutofit fontScale="90000"/>
          </a:bodyPr>
          <a:lstStyle/>
          <a:p>
            <a:r>
              <a:rPr lang="en-US" sz="3100" b="1">
                <a:solidFill>
                  <a:schemeClr val="accent4">
                    <a:lumMod val="50000"/>
                  </a:schemeClr>
                </a:solidFill>
              </a:rPr>
              <a:t>RETCAM</a:t>
            </a:r>
            <a:br>
              <a:rPr lang="en-US" sz="2800"/>
            </a:br>
            <a:br>
              <a:rPr lang="en-US" sz="2800"/>
            </a:br>
            <a:br>
              <a:rPr lang="en-US" sz="2800"/>
            </a:br>
            <a:br>
              <a:rPr lang="en-US" sz="2800"/>
            </a:br>
            <a:r>
              <a:rPr lang="en-US" sz="2800">
                <a:solidFill>
                  <a:srgbClr val="0B5453"/>
                </a:solidFill>
                <a:effectLst/>
                <a:latin typeface="Helvetica" pitchFamily="2" charset="0"/>
              </a:rPr>
              <a:t>Brilliant imaging</a:t>
            </a:r>
            <a:br>
              <a:rPr lang="en-US" sz="2800">
                <a:solidFill>
                  <a:srgbClr val="0B5453"/>
                </a:solidFill>
                <a:effectLst/>
                <a:latin typeface="Helvetica" pitchFamily="2" charset="0"/>
              </a:rPr>
            </a:br>
            <a:r>
              <a:rPr lang="en-US" sz="2800">
                <a:solidFill>
                  <a:srgbClr val="0F7A87"/>
                </a:solidFill>
                <a:effectLst/>
                <a:latin typeface="Helvetica" pitchFamily="2" charset="0"/>
              </a:rPr>
              <a:t>Lighting the way with confidence</a:t>
            </a:r>
            <a:br>
              <a:rPr lang="en-US" sz="2800">
                <a:solidFill>
                  <a:srgbClr val="0F7A87"/>
                </a:solidFill>
                <a:effectLst/>
                <a:latin typeface="Helvetica" pitchFamily="2" charset="0"/>
              </a:rPr>
            </a:br>
            <a:br>
              <a:rPr lang="en-US" sz="2800">
                <a:solidFill>
                  <a:srgbClr val="0F7A87"/>
                </a:solidFill>
                <a:effectLst/>
                <a:latin typeface="Helvetica" pitchFamily="2" charset="0"/>
              </a:rPr>
            </a:br>
            <a:r>
              <a:rPr lang="en-US" sz="2800">
                <a:solidFill>
                  <a:srgbClr val="0B5453"/>
                </a:solidFill>
                <a:effectLst/>
                <a:latin typeface="Helvetica" pitchFamily="2" charset="0"/>
              </a:rPr>
              <a:t>Seamless connectivity</a:t>
            </a:r>
            <a:br>
              <a:rPr lang="en-US" sz="2800">
                <a:solidFill>
                  <a:srgbClr val="0B5453"/>
                </a:solidFill>
                <a:effectLst/>
                <a:latin typeface="Helvetica" pitchFamily="2" charset="0"/>
              </a:rPr>
            </a:br>
            <a:r>
              <a:rPr lang="en-US" sz="2800">
                <a:solidFill>
                  <a:srgbClr val="0F7A87"/>
                </a:solidFill>
                <a:effectLst/>
                <a:latin typeface="Helvetica" pitchFamily="2" charset="0"/>
              </a:rPr>
              <a:t>Collect, protect, and transfer data with ease</a:t>
            </a:r>
            <a:br>
              <a:rPr lang="en-US" sz="2800">
                <a:solidFill>
                  <a:srgbClr val="0F7A87"/>
                </a:solidFill>
                <a:effectLst/>
                <a:latin typeface="Helvetica" pitchFamily="2" charset="0"/>
              </a:rPr>
            </a:br>
            <a:br>
              <a:rPr lang="en-US" sz="2800">
                <a:solidFill>
                  <a:srgbClr val="0F7A87"/>
                </a:solidFill>
                <a:effectLst/>
                <a:latin typeface="Helvetica" pitchFamily="2" charset="0"/>
              </a:rPr>
            </a:br>
            <a:r>
              <a:rPr lang="en-US" sz="2800">
                <a:solidFill>
                  <a:srgbClr val="0B5453"/>
                </a:solidFill>
                <a:effectLst/>
                <a:latin typeface="Helvetica" pitchFamily="2" charset="0"/>
              </a:rPr>
              <a:t>Optimal efficiency</a:t>
            </a:r>
            <a:br>
              <a:rPr lang="en-US" sz="2800">
                <a:solidFill>
                  <a:srgbClr val="0B5453"/>
                </a:solidFill>
                <a:effectLst/>
                <a:latin typeface="Helvetica" pitchFamily="2" charset="0"/>
              </a:rPr>
            </a:br>
            <a:r>
              <a:rPr lang="en-US" sz="2800">
                <a:solidFill>
                  <a:srgbClr val="0F7A87"/>
                </a:solidFill>
                <a:effectLst/>
                <a:latin typeface="Helvetica" pitchFamily="2" charset="0"/>
              </a:rPr>
              <a:t>Flexibility to focus on the patient</a:t>
            </a:r>
            <a:br>
              <a:rPr lang="en-US" sz="2800">
                <a:solidFill>
                  <a:srgbClr val="0F7A87"/>
                </a:solidFill>
                <a:effectLst/>
                <a:latin typeface="Helvetica" pitchFamily="2" charset="0"/>
              </a:rPr>
            </a:br>
            <a:br>
              <a:rPr lang="en-US" sz="2800">
                <a:solidFill>
                  <a:srgbClr val="0F7A87"/>
                </a:solidFill>
                <a:effectLst/>
                <a:latin typeface="Helvetica" pitchFamily="2" charset="0"/>
              </a:rPr>
            </a:br>
            <a:r>
              <a:rPr lang="en-US" sz="2800">
                <a:effectLst/>
                <a:latin typeface="Helvetica" pitchFamily="2" charset="0"/>
              </a:rPr>
              <a:t>Retcam Envisions: Features and Benefits</a:t>
            </a:r>
            <a:br>
              <a:rPr lang="en-US" sz="2800">
                <a:effectLst/>
                <a:latin typeface="Helvetica" pitchFamily="2" charset="0"/>
              </a:rPr>
            </a:br>
            <a:br>
              <a:rPr lang="en-US" sz="2800">
                <a:effectLst/>
                <a:latin typeface="Helvetica" pitchFamily="2" charset="0"/>
              </a:rPr>
            </a:br>
            <a:r>
              <a:rPr lang="en-US" sz="2800">
                <a:solidFill>
                  <a:schemeClr val="accent4">
                    <a:lumMod val="50000"/>
                  </a:schemeClr>
                </a:solidFill>
                <a:effectLst/>
                <a:latin typeface="Helvetica" pitchFamily="2" charset="0"/>
              </a:rPr>
              <a:t>24” screen provide ease of use and improved workflow</a:t>
            </a:r>
            <a:br>
              <a:rPr lang="en-US" sz="2800">
                <a:solidFill>
                  <a:schemeClr val="accent4">
                    <a:lumMod val="50000"/>
                  </a:schemeClr>
                </a:solidFill>
                <a:effectLst/>
                <a:latin typeface="Helvetica" pitchFamily="2" charset="0"/>
              </a:rPr>
            </a:br>
            <a:r>
              <a:rPr lang="en-US" sz="2800">
                <a:solidFill>
                  <a:schemeClr val="accent4">
                    <a:lumMod val="50000"/>
                  </a:schemeClr>
                </a:solidFill>
                <a:effectLst/>
                <a:latin typeface="Helvetica" pitchFamily="2" charset="0"/>
              </a:rPr>
              <a:t>New handpiece includes Fluorescein Angiography(FAR) provides sharp visualization of circulation of Retinal Blood vessels, leaking vessel defects neovascularization and any other ophthalmic diseases and conditions</a:t>
            </a:r>
            <a:br>
              <a:rPr lang="en-US" sz="2800">
                <a:solidFill>
                  <a:srgbClr val="0F7A87"/>
                </a:solidFill>
                <a:effectLst/>
                <a:latin typeface="Helvetica" pitchFamily="2" charset="0"/>
              </a:rPr>
            </a:br>
            <a:r>
              <a:rPr lang="en-US" sz="800">
                <a:solidFill>
                  <a:srgbClr val="FFFFFF"/>
                </a:solidFill>
                <a:effectLst/>
                <a:latin typeface="Helvetica" pitchFamily="2" charset="0"/>
              </a:rPr>
              <a:t>RRetvision Features and Benefit</a:t>
            </a:r>
            <a:br>
              <a:rPr lang="en-US" sz="2800">
                <a:solidFill>
                  <a:srgbClr val="0F7A87"/>
                </a:solidFill>
                <a:effectLst/>
                <a:latin typeface="Helvetica" pitchFamily="2" charset="0"/>
              </a:rPr>
            </a:br>
            <a:br>
              <a:rPr lang="en-US">
                <a:solidFill>
                  <a:srgbClr val="0F7A87"/>
                </a:solidFill>
                <a:effectLst/>
                <a:latin typeface="Helvetica" pitchFamily="2" charset="0"/>
              </a:rPr>
            </a:br>
            <a:br>
              <a:rPr lang="en-US">
                <a:solidFill>
                  <a:srgbClr val="0F7A87"/>
                </a:solidFill>
                <a:effectLst/>
                <a:latin typeface="Helvetica" pitchFamily="2" charset="0"/>
              </a:rPr>
            </a:br>
            <a:endParaRPr lang="en-US" dirty="0"/>
          </a:p>
        </p:txBody>
      </p:sp>
      <p:pic>
        <p:nvPicPr>
          <p:cNvPr id="5" name="Content Placeholder 4">
            <a:extLst>
              <a:ext uri="{FF2B5EF4-FFF2-40B4-BE49-F238E27FC236}">
                <a16:creationId xmlns:a16="http://schemas.microsoft.com/office/drawing/2014/main" id="{44C45556-6943-71D6-EFED-A96F67231CC4}"/>
              </a:ext>
            </a:extLst>
          </p:cNvPr>
          <p:cNvPicPr>
            <a:picLocks noGrp="1" noChangeAspect="1"/>
          </p:cNvPicPr>
          <p:nvPr>
            <p:ph idx="1"/>
          </p:nvPr>
        </p:nvPicPr>
        <p:blipFill>
          <a:blip r:embed="rId2"/>
          <a:stretch>
            <a:fillRect/>
          </a:stretch>
        </p:blipFill>
        <p:spPr bwMode="auto">
          <a:xfrm>
            <a:off x="8564481" y="1690688"/>
            <a:ext cx="2789319" cy="451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2BE3A3-04F4-9D1E-D6E6-943E77F5535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Removable lens</a:t>
            </a:r>
          </a:p>
        </p:txBody>
      </p:sp>
      <p:pic>
        <p:nvPicPr>
          <p:cNvPr id="5" name="Content Placeholder 4" descr="A close up of a device&#10;&#10;Description automatically generated">
            <a:extLst>
              <a:ext uri="{FF2B5EF4-FFF2-40B4-BE49-F238E27FC236}">
                <a16:creationId xmlns:a16="http://schemas.microsoft.com/office/drawing/2014/main" id="{C2C44F8C-EE28-8E01-DEA8-94AB593862C2}"/>
              </a:ext>
            </a:extLst>
          </p:cNvPr>
          <p:cNvPicPr>
            <a:picLocks noGrp="1" noChangeAspect="1"/>
          </p:cNvPicPr>
          <p:nvPr>
            <p:ph idx="1"/>
          </p:nvPr>
        </p:nvPicPr>
        <p:blipFill>
          <a:blip r:embed="rId2"/>
          <a:stretch>
            <a:fillRect/>
          </a:stretch>
        </p:blipFill>
        <p:spPr>
          <a:xfrm>
            <a:off x="4502427" y="304800"/>
            <a:ext cx="7454045" cy="6428509"/>
          </a:xfrm>
          <a:prstGeom prst="rect">
            <a:avLst/>
          </a:prstGeom>
        </p:spPr>
      </p:pic>
    </p:spTree>
    <p:extLst>
      <p:ext uri="{BB962C8B-B14F-4D97-AF65-F5344CB8AC3E}">
        <p14:creationId xmlns:p14="http://schemas.microsoft.com/office/powerpoint/2010/main" val="436042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71101"/>
      </a:dk2>
      <a:lt2>
        <a:srgbClr val="E7E8E2"/>
      </a:lt2>
      <a:accent1>
        <a:srgbClr val="44AA00"/>
      </a:accent1>
      <a:accent2>
        <a:srgbClr val="F04304"/>
      </a:accent2>
      <a:accent3>
        <a:srgbClr val="EF8606"/>
      </a:accent3>
      <a:accent4>
        <a:srgbClr val="F2C100"/>
      </a:accent4>
      <a:accent5>
        <a:srgbClr val="A65001"/>
      </a:accent5>
      <a:accent6>
        <a:srgbClr val="0055D4"/>
      </a:accent6>
      <a:hlink>
        <a:srgbClr val="BA9585"/>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smtClean="0">
            <a:latin typeface="Source Sans 3 Semibold" panose="020B06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749</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Helvetica</vt:lpstr>
      <vt:lpstr>Mangal</vt:lpstr>
      <vt:lpstr>Source Sans 3 Semibold</vt:lpstr>
      <vt:lpstr>Source Sans Pro</vt:lpstr>
      <vt:lpstr>Office Theme</vt:lpstr>
      <vt:lpstr>1_Office Theme</vt:lpstr>
      <vt:lpstr>Proposed Global Grant Projects- RID3132, India</vt:lpstr>
      <vt:lpstr>Diagnostic of Retinopathy for NICU, Pediatric Surgeries &amp; Cataract Surgeries Camps</vt:lpstr>
      <vt:lpstr>GG Partnership on Retinopathy NICU &amp; Cataract Surgeries </vt:lpstr>
      <vt:lpstr>Community assessment</vt:lpstr>
      <vt:lpstr>Shri Ganpati Netralaya Jalna is State of the art tertiary eye care center run by Mahyco Reseach Foundation Trust providing services to the community for 30 years</vt:lpstr>
      <vt:lpstr>Proposed Screening and treatment Model</vt:lpstr>
      <vt:lpstr>Required Resources</vt:lpstr>
      <vt:lpstr>RETCAM    Brilliant imaging Lighting the way with confidence  Seamless connectivity Collect, protect, and transfer data with ease  Optimal efficiency Flexibility to focus on the patient  Retcam Envisions: Features and Benefits  24” screen provide ease of use and improved workflow New handpiece includes Fluorescein Angiography(FAR) provides sharp visualization of circulation of Retinal Blood vessels, leaking vessel defects neovascularization and any other ophthalmic diseases and conditions RRetvision Features and Benefit   </vt:lpstr>
      <vt:lpstr>Removable lens</vt:lpstr>
      <vt:lpstr>Budget</vt:lpstr>
      <vt:lpstr>Funding Projections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Kulbir Sabharwal</dc:creator>
  <cp:lastModifiedBy>Anup Karwa</cp:lastModifiedBy>
  <cp:revision>14</cp:revision>
  <dcterms:created xsi:type="dcterms:W3CDTF">2024-08-10T19:15:53Z</dcterms:created>
  <dcterms:modified xsi:type="dcterms:W3CDTF">2024-11-21T11:09:32Z</dcterms:modified>
</cp:coreProperties>
</file>